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embeddings/oleObject1.bin" ContentType="application/vnd.openxmlformats-officedocument.oleObject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71"/>
  </p:notesMasterIdLst>
  <p:handoutMasterIdLst>
    <p:handoutMasterId r:id="rId72"/>
  </p:handoutMasterIdLst>
  <p:sldIdLst>
    <p:sldId id="256" r:id="rId2"/>
    <p:sldId id="318" r:id="rId3"/>
    <p:sldId id="374" r:id="rId4"/>
    <p:sldId id="380" r:id="rId5"/>
    <p:sldId id="469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381" r:id="rId14"/>
    <p:sldId id="266" r:id="rId15"/>
    <p:sldId id="328" r:id="rId16"/>
    <p:sldId id="291" r:id="rId17"/>
    <p:sldId id="453" r:id="rId18"/>
    <p:sldId id="460" r:id="rId19"/>
    <p:sldId id="403" r:id="rId20"/>
    <p:sldId id="404" r:id="rId21"/>
    <p:sldId id="456" r:id="rId22"/>
    <p:sldId id="457" r:id="rId23"/>
    <p:sldId id="382" r:id="rId24"/>
    <p:sldId id="329" r:id="rId25"/>
    <p:sldId id="400" r:id="rId26"/>
    <p:sldId id="476" r:id="rId27"/>
    <p:sldId id="401" r:id="rId28"/>
    <p:sldId id="354" r:id="rId29"/>
    <p:sldId id="383" r:id="rId30"/>
    <p:sldId id="405" r:id="rId31"/>
    <p:sldId id="406" r:id="rId32"/>
    <p:sldId id="407" r:id="rId33"/>
    <p:sldId id="408" r:id="rId34"/>
    <p:sldId id="356" r:id="rId35"/>
    <p:sldId id="411" r:id="rId36"/>
    <p:sldId id="412" r:id="rId37"/>
    <p:sldId id="414" r:id="rId38"/>
    <p:sldId id="409" r:id="rId39"/>
    <p:sldId id="385" r:id="rId40"/>
    <p:sldId id="386" r:id="rId41"/>
    <p:sldId id="387" r:id="rId42"/>
    <p:sldId id="393" r:id="rId43"/>
    <p:sldId id="454" r:id="rId44"/>
    <p:sldId id="410" r:id="rId45"/>
    <p:sldId id="397" r:id="rId46"/>
    <p:sldId id="379" r:id="rId47"/>
    <p:sldId id="458" r:id="rId48"/>
    <p:sldId id="416" r:id="rId49"/>
    <p:sldId id="430" r:id="rId50"/>
    <p:sldId id="431" r:id="rId51"/>
    <p:sldId id="432" r:id="rId52"/>
    <p:sldId id="438" r:id="rId53"/>
    <p:sldId id="439" r:id="rId54"/>
    <p:sldId id="417" r:id="rId55"/>
    <p:sldId id="422" r:id="rId56"/>
    <p:sldId id="426" r:id="rId57"/>
    <p:sldId id="427" r:id="rId58"/>
    <p:sldId id="428" r:id="rId59"/>
    <p:sldId id="440" r:id="rId60"/>
    <p:sldId id="441" r:id="rId61"/>
    <p:sldId id="443" r:id="rId62"/>
    <p:sldId id="447" r:id="rId63"/>
    <p:sldId id="448" r:id="rId64"/>
    <p:sldId id="475" r:id="rId65"/>
    <p:sldId id="449" r:id="rId66"/>
    <p:sldId id="442" r:id="rId67"/>
    <p:sldId id="474" r:id="rId68"/>
    <p:sldId id="473" r:id="rId69"/>
    <p:sldId id="452" r:id="rId7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98ECFF"/>
    <a:srgbClr val="FEBEC1"/>
    <a:srgbClr val="F0D3FF"/>
    <a:srgbClr val="000000"/>
    <a:srgbClr val="B8C5D0"/>
    <a:srgbClr val="445984"/>
    <a:srgbClr val="FF555B"/>
    <a:srgbClr val="292D48"/>
    <a:srgbClr val="0000FF"/>
    <a:srgbClr val="02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/>
    <p:restoredTop sz="80665" autoAdjust="0"/>
  </p:normalViewPr>
  <p:slideViewPr>
    <p:cSldViewPr>
      <p:cViewPr varScale="1">
        <p:scale>
          <a:sx n="134" d="100"/>
          <a:sy n="134" d="100"/>
        </p:scale>
        <p:origin x="-16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29" d="100"/>
          <a:sy n="129" d="100"/>
        </p:scale>
        <p:origin x="-324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E97A8DA-3984-A949-94A5-AF317FB81590}" type="datetime1">
              <a:rPr lang="en-US"/>
              <a:pPr>
                <a:defRPr/>
              </a:pPr>
              <a:t>3/19/14</a:t>
            </a:fld>
            <a:endParaRPr lang="en-US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/>
              <a:t>John: Cognitive Crash Dummies</a:t>
            </a:r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31497AE-EA70-3C4F-9DF9-30E77AFCA8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480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514600" y="8534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/>
            </a:lvl1pPr>
          </a:lstStyle>
          <a:p>
            <a:pPr>
              <a:defRPr/>
            </a:pPr>
            <a:fld id="{56E58907-AEF7-8C46-9765-335CF2ECD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600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Illustration used by permission of illustrator, John Shakespeare, 10aug08.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solidFill>
            <a:srgbClr val="FFFFFF"/>
          </a:solidFill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91427" tIns="45713" rIns="91427" bIns="45713"/>
          <a:lstStyle/>
          <a:p>
            <a:r>
              <a:rPr lang="en-US" dirty="0">
                <a:latin typeface="Times New Roman"/>
                <a:ea typeface="ＭＳ Ｐゴシック" charset="0"/>
                <a:cs typeface="Times New Roman"/>
              </a:rPr>
              <a:t>Card, S. K., Morn, Y. P., and Newell, A., (1980) The keystroke-level model for user performance with interactive systems, </a:t>
            </a:r>
            <a:r>
              <a:rPr lang="en-US" i="1" dirty="0">
                <a:latin typeface="Times New Roman"/>
                <a:ea typeface="ＭＳ Ｐゴシック" charset="0"/>
                <a:cs typeface="Times New Roman"/>
              </a:rPr>
              <a:t>Communications of the ACM, 23 </a:t>
            </a:r>
            <a:r>
              <a:rPr lang="en-US" dirty="0">
                <a:latin typeface="Times New Roman"/>
                <a:ea typeface="ＭＳ Ｐゴシック" charset="0"/>
                <a:cs typeface="Times New Roman"/>
              </a:rPr>
              <a:t>(1980), 396-210</a:t>
            </a: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John, B. E. &amp; </a:t>
            </a:r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Kieras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, D. E. (1996) The GOMS family of user interface analysis techniques: Comparison and Contrast.  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ACM Transactions on Computer-Human Interaction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., 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3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(4), pp. 320-351.</a:t>
            </a: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John, B. E. &amp; </a:t>
            </a:r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Kieras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, D. E. (1996) Using GOMS for user interface design and evaluation:  Which technique?  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ACM Transactions on Computer-Human Interaction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3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(4), pp. 287-319.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solidFill>
            <a:srgbClr val="FFFFFF"/>
          </a:solidFill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The first two problems were identified in the following paper:</a:t>
            </a:r>
          </a:p>
          <a:p>
            <a:pPr eaLnBrk="1" hangingPunct="1"/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John, B. E. (1994) Toward a deeper comparison of methods: A reaction to Nielsen &amp; Phillips and new data. In </a:t>
            </a:r>
            <a:r>
              <a:rPr lang="en-US" i="1">
                <a:latin typeface="Times" charset="0"/>
                <a:ea typeface="ＭＳ Ｐゴシック" charset="0"/>
                <a:cs typeface="ＭＳ Ｐゴシック" charset="0"/>
              </a:rPr>
              <a:t>Proceedings Companion of CHI, 1994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 (Boston, MA, April 24-28, 1994) ACM, New York, 1994. pp. 285-286.</a:t>
            </a:r>
          </a:p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CogTool is introduced in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John, B. E., Prevas, K., Salvucci, D. D., Koedinger, K. (2004) Predictive human performance modeling made easy. 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Proceedings of CHI 2004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(Vienna, Austria,  April 2004) ACM New York. 455-462.</a:t>
            </a:r>
          </a:p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CogTool is evaluated in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John, B. E., (2010) Reducing the variability between novice modelers: Results of a tool for human performance modeling produced through human-centered design.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Proceedings of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the 19</a:t>
            </a:r>
            <a:r>
              <a:rPr lang="en-US" i="1" baseline="30000">
                <a:latin typeface="Times New Roman" charset="0"/>
                <a:ea typeface="ＭＳ Ｐゴシック" charset="0"/>
                <a:cs typeface="ＭＳ Ｐゴシック" charset="0"/>
              </a:rPr>
              <a:t>th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 Annual Conference on Behavior Representation in Modeling and Simulation (BRIMS)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(Charleston, SC, March 22-25, 2010).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John, B. E. (2011) Using Predictive Human Performance Models to Inspire and Support UI Design Recommendations. 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Proceedings of CHI 2011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. </a:t>
            </a:r>
            <a:r>
              <a:rPr noProof="1">
                <a:latin typeface="Times New Roman" charset="0"/>
                <a:ea typeface="ＭＳ Ｐゴシック" charset="0"/>
                <a:cs typeface="ＭＳ Ｐゴシック" charset="0"/>
              </a:rPr>
              <a:t>(Vancouver, BC, Canada,  May 2011) ACM New York.</a:t>
            </a:r>
            <a:endParaRPr lang="en-US">
              <a:ea typeface="ＭＳ Ｐゴシック" charset="0"/>
              <a:cs typeface="ＭＳ Ｐゴシック" charset="0"/>
            </a:endParaRPr>
          </a:p>
          <a:p>
            <a:endParaRPr lang="en-US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Mocking up a design in a storyboard was inspired by </a:t>
            </a:r>
          </a:p>
          <a:p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Lin, J., Newman, M. W., Hong, J., </a:t>
            </a:r>
            <a:r>
              <a:rPr lang="en-US" dirty="0" err="1">
                <a:latin typeface="Times" charset="0"/>
                <a:ea typeface="ＭＳ Ｐゴシック" charset="0"/>
                <a:cs typeface="ＭＳ Ｐゴシック" charset="0"/>
              </a:rPr>
              <a:t>Landay</a:t>
            </a: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, J. A. (2001)  Denim: An Informal Tool for Early Stage Web Site Design. In CHI '01 Extended Abstracts on Human Factors in Computing Systems (CHI 2001), pp. 205--206 ACM, New York, NY</a:t>
            </a:r>
          </a:p>
          <a:p>
            <a:endParaRPr lang="en-US" dirty="0">
              <a:latin typeface="Times" charset="0"/>
              <a:ea typeface="ＭＳ Ｐゴシック" charset="0"/>
              <a:cs typeface="ＭＳ Ｐゴシック" charset="0"/>
            </a:endParaRPr>
          </a:p>
          <a:p>
            <a:r>
              <a:rPr lang="en-US" dirty="0" err="1">
                <a:latin typeface="Times" charset="0"/>
                <a:ea typeface="ＭＳ Ｐゴシック" charset="0"/>
                <a:cs typeface="ＭＳ Ｐゴシック" charset="0"/>
              </a:rPr>
              <a:t>CogTool</a:t>
            </a: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 has the ACT-R cognitive architecture running </a:t>
            </a:r>
            <a:r>
              <a:rPr lang="ja-JP" altLang="en-US" dirty="0">
                <a:latin typeface="Times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Times" charset="0"/>
                <a:ea typeface="ＭＳ Ｐゴシック" charset="0"/>
                <a:cs typeface="ＭＳ Ｐゴシック" charset="0"/>
              </a:rPr>
              <a:t>under the hood</a:t>
            </a:r>
            <a:r>
              <a:rPr lang="ja-JP" altLang="en-US" dirty="0">
                <a:latin typeface="Times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latin typeface="Times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Anderson, J. R., Bothell, D., Byrne, M. D., Douglass, S., </a:t>
            </a:r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Lebiere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, C., and Qin, Y.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(2004)</a:t>
            </a:r>
            <a:r>
              <a:rPr lang="en-US" baseline="0" dirty="0" smtClean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An integrated theory of the mind. 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Psychological Review, 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111, (4). 1036-1060.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http://act-</a:t>
            </a:r>
            <a:r>
              <a:rPr lang="en-US" dirty="0" err="1">
                <a:ea typeface="ＭＳ Ｐゴシック" charset="0"/>
                <a:cs typeface="ＭＳ Ｐゴシック" charset="0"/>
              </a:rPr>
              <a:t>r.psy.cmu.edu</a:t>
            </a:r>
            <a:r>
              <a:rPr lang="en-US" dirty="0">
                <a:ea typeface="ＭＳ Ｐゴシック" charset="0"/>
                <a:cs typeface="ＭＳ Ｐゴシック" charset="0"/>
              </a:rPr>
              <a:t>/</a:t>
            </a:r>
            <a:endParaRPr lang="en-US" dirty="0">
              <a:latin typeface="Times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John, B. E. (2011) Using Predictive Human Performance Models to Inspire and Support UI Design Recommendations. In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Proceedings of CHI 2011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. (Vancouver, BC, Canada,  May 2011) ACM New York.</a:t>
            </a:r>
          </a:p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Swearngin, A., Cohen, M. B., John, B. E., and Bellamy, R. K. E. (2012). Easing the generation of predictive human performance models from legacy systems.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Proceedings of CHI 2012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noProof="1">
                <a:latin typeface="Times New Roman" charset="0"/>
                <a:ea typeface="ＭＳ Ｐゴシック" charset="0"/>
                <a:cs typeface="ＭＳ Ｐゴシック" charset="0"/>
              </a:rPr>
              <a:t>(Austin, TX,  May 5-10, 2012). ACM, New York.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/>
                <a:ea typeface="ＭＳ Ｐゴシック" charset="0"/>
                <a:cs typeface="Times New Roman"/>
              </a:rPr>
              <a:t>Illustration used by permission of Laura </a:t>
            </a:r>
            <a:r>
              <a:rPr lang="en-US" dirty="0" err="1" smtClean="0">
                <a:latin typeface="Times New Roman"/>
                <a:ea typeface="ＭＳ Ｐゴシック" charset="0"/>
                <a:cs typeface="Times New Roman"/>
              </a:rPr>
              <a:t>Pelton</a:t>
            </a:r>
            <a:r>
              <a:rPr lang="en-US" dirty="0" smtClean="0">
                <a:latin typeface="Times New Roman"/>
                <a:ea typeface="ＭＳ Ｐゴシック" charset="0"/>
                <a:cs typeface="Times New Roman"/>
              </a:rPr>
              <a:t>, aug2008</a:t>
            </a:r>
            <a:endParaRPr lang="en-US" dirty="0">
              <a:latin typeface="Times New Roman"/>
              <a:ea typeface="ＭＳ Ｐゴシック" charset="0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latin typeface="Times New Roman"/>
                <a:cs typeface="Times New Roman"/>
              </a:rPr>
              <a:t>Swearngin,A</a:t>
            </a:r>
            <a:r>
              <a:rPr lang="en-US" dirty="0" smtClean="0">
                <a:latin typeface="Times New Roman"/>
                <a:cs typeface="Times New Roman"/>
              </a:rPr>
              <a:t>.,  Cohen, M., John, B. E,</a:t>
            </a:r>
            <a:r>
              <a:rPr lang="en-US" baseline="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Bellamy, R.</a:t>
            </a:r>
            <a:r>
              <a:rPr lang="en-US" baseline="0" dirty="0" smtClean="0">
                <a:latin typeface="Times New Roman"/>
                <a:cs typeface="Times New Roman"/>
              </a:rPr>
              <a:t> K. E. (2012) </a:t>
            </a:r>
            <a:r>
              <a:rPr lang="en-US" dirty="0" smtClean="0">
                <a:latin typeface="Times New Roman"/>
                <a:cs typeface="Times New Roman"/>
              </a:rPr>
              <a:t>Easing the generation of predictive human performance models from legacy systems. </a:t>
            </a:r>
            <a:r>
              <a:rPr lang="en-US" i="1" dirty="0" smtClean="0">
                <a:latin typeface="Times New Roman"/>
                <a:cs typeface="Times New Roman"/>
              </a:rPr>
              <a:t>Proceedings of the 2012 ACM annual conference on Human Factors in Computing Systems</a:t>
            </a:r>
            <a:r>
              <a:rPr lang="en-US" dirty="0" smtClean="0">
                <a:latin typeface="Times New Roman"/>
                <a:cs typeface="Times New Roman"/>
              </a:rPr>
              <a:t>, pp. 2489--2498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Anderson, J. R., Bothell, D., Byrne, M. D., Douglass, S., </a:t>
            </a:r>
            <a:r>
              <a:rPr lang="en-US" dirty="0" err="1" smtClean="0">
                <a:latin typeface="Times New Roman" charset="0"/>
                <a:ea typeface="ＭＳ Ｐゴシック" charset="0"/>
                <a:cs typeface="ＭＳ Ｐゴシック" charset="0"/>
              </a:rPr>
              <a:t>Lebiere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, C., and Qin, Y. (2004)</a:t>
            </a:r>
            <a:r>
              <a:rPr lang="en-US" baseline="0" dirty="0" smtClean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 An integrated theory of the mind. </a:t>
            </a:r>
            <a:r>
              <a:rPr lang="en-US" i="1" dirty="0" smtClean="0">
                <a:latin typeface="Times New Roman" charset="0"/>
                <a:ea typeface="ＭＳ Ｐゴシック" charset="0"/>
                <a:cs typeface="ＭＳ Ｐゴシック" charset="0"/>
              </a:rPr>
              <a:t>Psychological Review, </a:t>
            </a:r>
            <a:r>
              <a:rPr lang="en-US" dirty="0" smtClean="0">
                <a:latin typeface="Times New Roman" charset="0"/>
                <a:ea typeface="ＭＳ Ｐゴシック" charset="0"/>
                <a:cs typeface="ＭＳ Ｐゴシック" charset="0"/>
              </a:rPr>
              <a:t>111, (4). 1036-1060.</a:t>
            </a:r>
          </a:p>
          <a:p>
            <a:r>
              <a:rPr lang="en-US" dirty="0" smtClean="0">
                <a:latin typeface="Times New Roman"/>
                <a:ea typeface="ＭＳ Ｐゴシック" charset="0"/>
                <a:cs typeface="Times New Roman"/>
              </a:rPr>
              <a:t>http://act-</a:t>
            </a:r>
            <a:r>
              <a:rPr lang="en-US" dirty="0" err="1" smtClean="0">
                <a:latin typeface="Times New Roman"/>
                <a:ea typeface="ＭＳ Ｐゴシック" charset="0"/>
                <a:cs typeface="Times New Roman"/>
              </a:rPr>
              <a:t>r.psy.cmu.edu</a:t>
            </a:r>
            <a:r>
              <a:rPr lang="en-US" dirty="0" smtClean="0">
                <a:latin typeface="Times New Roman"/>
                <a:ea typeface="ＭＳ Ｐゴシック" charset="0"/>
                <a:cs typeface="Times New Roman"/>
              </a:rPr>
              <a:t>/</a:t>
            </a:r>
            <a:endParaRPr lang="en-US" dirty="0" smtClean="0">
              <a:latin typeface="Times New Roman"/>
              <a:cs typeface="Times New Roman"/>
            </a:endParaRPr>
          </a:p>
          <a:p>
            <a:endParaRPr lang="en-US" dirty="0" smtClean="0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Bellamy, R., John, B. E., Kogan, S. (2011) Deploying CogTool: Integrating quantitative usability assessment into real-world software development. In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Proceeding of the 33rd international conference on Software engineering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(ICSE '11). ACM, New York, NY, USA, 691-700.</a:t>
            </a:r>
          </a:p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John, B. E., Starr, S. M., and Utesch, B. S. (2012). Experiences with collaborative, distributed predictive human performance modeling.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Extended Abstracts of CHI 2012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noProof="1">
                <a:latin typeface="Times New Roman" charset="0"/>
                <a:ea typeface="ＭＳ Ｐゴシック" charset="0"/>
                <a:cs typeface="ＭＳ Ｐゴシック" charset="0"/>
              </a:rPr>
              <a:t>(Austin, TX,  May 5-10, 2012). ACM, New York.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endParaRPr lang="en-US">
              <a:ea typeface="ＭＳ Ｐゴシック" charset="0"/>
            </a:endParaRP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8" name="Notes Placeholder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Luo, L. &amp; John, B. E. (2005) Predicting task execution time on handheld devices using the Keystroke-Level Model.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Extended Abstracts of CHI 2005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(Portland, Oregon, April 2-7, 2005) ACM, New York. 1605 – 1608.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solidFill>
            <a:srgbClr val="FFFFFF"/>
          </a:solidFill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4" name="Notes Placeholder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John, B. E., and Suzuki, S. (2009) Toward Cognitive Modeling for Predicting Usability.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Human-Computer Interaction. New Trends, 13th International Conference, HCI International 2009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(San Diego, CA, USA, July 19-24, 2009).</a:t>
            </a:r>
          </a:p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2" name="Notes Placeholder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John, B. E. &amp; Salvucci, D. D. (2005) Multi-purpose prototypes for assessing user interfaces in pervasive computing systems.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IEEE Pervasive Computing 4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(4), 27-34.</a:t>
            </a:r>
          </a:p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0" name="Notes Placeholder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Times New Roman"/>
                <a:ea typeface="ＭＳ Ｐゴシック" charset="0"/>
                <a:cs typeface="Times New Roman"/>
              </a:rPr>
              <a:t>http://</a:t>
            </a:r>
            <a:r>
              <a:rPr lang="en-US" dirty="0" err="1">
                <a:latin typeface="Times New Roman"/>
                <a:ea typeface="ＭＳ Ｐゴシック" charset="0"/>
                <a:cs typeface="Times New Roman"/>
              </a:rPr>
              <a:t>www.cs.drexel.edu</a:t>
            </a:r>
            <a:r>
              <a:rPr lang="en-US" dirty="0">
                <a:latin typeface="Times New Roman"/>
                <a:ea typeface="ＭＳ Ｐゴシック" charset="0"/>
                <a:cs typeface="Times New Roman"/>
              </a:rPr>
              <a:t>/~</a:t>
            </a:r>
            <a:r>
              <a:rPr lang="en-US" dirty="0" err="1">
                <a:latin typeface="Times New Roman"/>
                <a:ea typeface="ＭＳ Ｐゴシック" charset="0"/>
                <a:cs typeface="Times New Roman"/>
              </a:rPr>
              <a:t>salvucci</a:t>
            </a:r>
            <a:r>
              <a:rPr lang="en-US" dirty="0">
                <a:latin typeface="Times New Roman"/>
                <a:ea typeface="ＭＳ Ｐゴシック" charset="0"/>
                <a:cs typeface="Times New Roman"/>
              </a:rPr>
              <a:t>/distract-</a:t>
            </a:r>
            <a:r>
              <a:rPr lang="en-US" dirty="0" err="1">
                <a:latin typeface="Times New Roman"/>
                <a:ea typeface="ＭＳ Ｐゴシック" charset="0"/>
                <a:cs typeface="Times New Roman"/>
              </a:rPr>
              <a:t>r.html</a:t>
            </a:r>
            <a:endParaRPr lang="en-US" dirty="0">
              <a:latin typeface="Times New Roman"/>
              <a:ea typeface="ＭＳ Ｐゴシック" charset="0"/>
              <a:cs typeface="Times New Roman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Dario D. </a:t>
            </a:r>
            <a:r>
              <a:rPr lang="en-US" dirty="0" err="1">
                <a:latin typeface="Times New Roman" charset="0"/>
                <a:ea typeface="ＭＳ Ｐゴシック" charset="0"/>
                <a:cs typeface="ＭＳ Ｐゴシック" charset="0"/>
              </a:rPr>
              <a:t>Salvucci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. 2009. Rapid prototyping and evaluation of in-vehicle interfaces. 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ACM Trans. </a:t>
            </a:r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Comput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.-Hum. Interact.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16, 2, Article 9 (June 2009).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solidFill>
            <a:srgbClr val="FFFFFF"/>
          </a:solidFill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noFill/>
          </a:ln>
        </p:spPr>
        <p:txBody>
          <a:bodyPr lIns="91427" tIns="45713" rIns="91427" bIns="45713"/>
          <a:lstStyle/>
          <a:p>
            <a:r>
              <a:rPr lang="en-US" dirty="0">
                <a:latin typeface="Times New Roman"/>
                <a:ea typeface="ＭＳ Ｐゴシック" charset="0"/>
                <a:cs typeface="Times New Roman"/>
              </a:rPr>
              <a:t>Illustration used by permission of illustrator, John Shakespeare, 10aug08.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4" name="Notes Placeholder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Luo, L. &amp; Siewiorek, D. P. (2007) KLEM: A method for predicting user interaction time and system energy consumption during application design.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11th International Symposium on Wearable Computers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, Boston, MA, October 2007.</a:t>
            </a:r>
          </a:p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61</a:t>
            </a:fld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2" name="Notes Placeholder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Pirolli, P. (2007).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Information Foraging Theory: Adaptive Interaction with Information.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Oxford University Press, USA.</a:t>
            </a:r>
          </a:p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62</a:t>
            </a:fld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0" name="Notes Placeholder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Teo, L., John, B. E. John, and Blackmon, M. H. (2012). CogTool-Explorer: A model of goal-directed user exploration that considers information layout.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Proceedings of CHI 2012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noProof="1">
                <a:latin typeface="Times New Roman" charset="0"/>
                <a:ea typeface="ＭＳ Ｐゴシック" charset="0"/>
                <a:cs typeface="ＭＳ Ｐゴシック" charset="0"/>
              </a:rPr>
              <a:t>(Austin, TX,  May 5-10, 2012). ACM, New York.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63</a:t>
            </a:fld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Blackmon, M. H., Polson, P. G., Kitajima, M., &amp; Lewis, C. (2002). Cognitive walkthrough for the web. In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Proceedings of the SIGCHI Conference on Human Factors in Computing Systems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. CHI '02. ACM, 463-470.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64</a:t>
            </a:fld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65</a:t>
            </a:fld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4" name="Notes Placeholder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Teo, L. &amp; John, B. E. (2008) Towards Predicting User Interaction with CogTool-Explorer.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Proceedings of the Human Factors and Ergonomics Society 52</a:t>
            </a:r>
            <a:r>
              <a:rPr lang="en-US" i="1" baseline="30000">
                <a:latin typeface="Times New Roman" charset="0"/>
                <a:ea typeface="ＭＳ Ｐゴシック" charset="0"/>
                <a:cs typeface="ＭＳ Ｐゴシック" charset="0"/>
              </a:rPr>
              <a:t>nd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 Annual Meeting 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(New York City, New York, Sept 22-26, 2008). 950-954.</a:t>
            </a:r>
          </a:p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66</a:t>
            </a:fld>
            <a:endParaRPr 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solidFill>
            <a:srgbClr val="FFFFFF"/>
          </a:solidFill>
          <a:ln/>
        </p:spPr>
      </p:sp>
      <p:sp>
        <p:nvSpPr>
          <p:cNvPr id="138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89803" tIns="44902" rIns="89803" bIns="44902"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Teo, L., John, B. E., &amp; Blackmon, M. H. (2012). CogTool-Explorer: A model of goal-directed user exploration that considers information layout.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Proceedings of CHI 2012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noProof="1">
                <a:latin typeface="Times New Roman" charset="0"/>
                <a:ea typeface="ＭＳ Ｐゴシック" charset="0"/>
                <a:cs typeface="ＭＳ Ｐゴシック" charset="0"/>
              </a:rPr>
              <a:t>(Austin, TX,  May 5-10, 2012). ACM, New York.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John, B. E., Swart, C., Bellamy, R. K., Blackmon, M. H., &amp; Brown, R. (2013) An Open Source Approach to Information Scent.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Extended Abstracts of CHI 2013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noProof="1">
                <a:latin typeface="Times New Roman" charset="0"/>
                <a:ea typeface="ＭＳ Ｐゴシック" charset="0"/>
                <a:cs typeface="ＭＳ Ｐゴシック" charset="0"/>
              </a:rPr>
              <a:t>(Paris, France,  April 27-May 3, 2013). ACM, New York.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69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solidFill>
            <a:srgbClr val="FFFFFF"/>
          </a:solidFill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91427" tIns="45713" rIns="91427" bIns="45713"/>
          <a:lstStyle/>
          <a:p>
            <a:r>
              <a:rPr lang="en-US" dirty="0">
                <a:latin typeface="Times New Roman"/>
                <a:ea typeface="ＭＳ Ｐゴシック" charset="0"/>
                <a:cs typeface="Times New Roman"/>
              </a:rPr>
              <a:t>Illustration used by permission of illustrator, John Shakespeare, 10aug08.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solidFill>
            <a:srgbClr val="FFFFFF"/>
          </a:solidFill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FFFFFF"/>
            </a:solidFill>
          </a:ln>
        </p:spPr>
        <p:txBody>
          <a:bodyPr/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Card, S. K., Moran, T. P., &amp; Newell, A. (1983) </a:t>
            </a:r>
            <a:r>
              <a:rPr lang="en-US" i="1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The Psychology of Human-Computer Interaction.</a:t>
            </a:r>
            <a:r>
              <a:rPr lang="en-US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Lawrence Erlbaum Associates: Hillsdale, NJ.</a:t>
            </a:r>
          </a:p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5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E58907-AEF7-8C46-9765-335CF2ECD065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A21CCB-F422-D049-839C-15B5AFE590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706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F1400-1CF1-0642-A172-6D069C8F00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69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9575" y="506413"/>
            <a:ext cx="2201863" cy="5692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06413"/>
            <a:ext cx="6454775" cy="5692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488313-EB2D-F544-BEAD-62B6145E49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5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88C2A-40B5-DD4F-8B61-BF1ED383DD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722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D8ED9-25C5-DB4F-953A-102D7C07A8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334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25" y="1390650"/>
            <a:ext cx="4322763" cy="4808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088" y="1390650"/>
            <a:ext cx="4324350" cy="4808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E21A1-F7F4-364A-B513-7F69D99A08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06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347A5-AA46-4045-ABD4-270D1577D2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375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02AC6-FEBD-1843-93DB-5116086FBE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404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0710F-254D-494F-9E05-733C81C06F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538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47467-5E58-BA48-B623-CAC51F820B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256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55D53-B50A-E34B-9F63-7152250113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001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7"/>
          <p:cNvPicPr>
            <a:picLocks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470650"/>
            <a:ext cx="914400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2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06413"/>
            <a:ext cx="8245475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" y="1390650"/>
            <a:ext cx="8799513" cy="480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603142" name="Rectangle 6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00" b="1" smtClean="0">
                <a:solidFill>
                  <a:schemeClr val="bg1"/>
                </a:solidFill>
                <a:ea typeface="SimSun" charset="0"/>
                <a:cs typeface="SimSun" charset="0"/>
              </a:defRPr>
            </a:lvl1pPr>
          </a:lstStyle>
          <a:p>
            <a:pPr>
              <a:defRPr/>
            </a:pPr>
            <a:fld id="{0BC9B577-8414-6845-B42C-6951ED39B9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black">
          <a:xfrm>
            <a:off x="1447800" y="52388"/>
            <a:ext cx="13604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zh-CN" sz="1400" b="1" i="1">
                <a:solidFill>
                  <a:schemeClr val="bg1"/>
                </a:solidFill>
                <a:ea typeface="Arial" charset="0"/>
                <a:cs typeface="Arial" charset="0"/>
              </a:rPr>
              <a:t>IBM Research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black">
          <a:xfrm>
            <a:off x="5672138" y="6499225"/>
            <a:ext cx="3359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t>© 2014 Bonnie E. John</a:t>
            </a:r>
          </a:p>
        </p:txBody>
      </p:sp>
      <p:pic>
        <p:nvPicPr>
          <p:cNvPr id="1033" name="Picture 10" descr="ibm_light_gray_logo_300dpi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8461375" y="61913"/>
            <a:ext cx="6223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Line 11"/>
          <p:cNvSpPr>
            <a:spLocks noChangeShapeType="1"/>
          </p:cNvSpPr>
          <p:nvPr/>
        </p:nvSpPr>
        <p:spPr bwMode="black">
          <a:xfrm>
            <a:off x="1447800" y="147638"/>
            <a:ext cx="0" cy="2349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Line 12"/>
          <p:cNvSpPr>
            <a:spLocks noChangeShapeType="1"/>
          </p:cNvSpPr>
          <p:nvPr/>
        </p:nvSpPr>
        <p:spPr bwMode="black">
          <a:xfrm>
            <a:off x="1447800" y="6475413"/>
            <a:ext cx="0" cy="1920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Tahoma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Tahoma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Tahoma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Tahoma" charset="0"/>
          <a:ea typeface="ＭＳ Ｐゴシック" charset="0"/>
          <a:cs typeface="ＭＳ Ｐゴシック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Tahoma" charset="0"/>
          <a:ea typeface="ＭＳ Ｐゴシック" charset="0"/>
          <a:cs typeface="ＭＳ Ｐゴシック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Tahoma" charset="0"/>
          <a:ea typeface="ＭＳ Ｐゴシック" charset="0"/>
          <a:cs typeface="ＭＳ Ｐゴシック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Tahoma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90000"/>
        <a:buFont typeface="Wingdings" charset="0"/>
        <a:buChar char="q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spcBef>
          <a:spcPct val="25000"/>
        </a:spcBef>
        <a:spcAft>
          <a:spcPct val="15000"/>
        </a:spcAft>
        <a:buClr>
          <a:schemeClr val="accent1"/>
        </a:buClr>
        <a:buFont typeface="Wingdings" charset="0"/>
        <a:buChar char="Ø"/>
        <a:defRPr sz="1600">
          <a:solidFill>
            <a:schemeClr val="tx1"/>
          </a:solidFill>
          <a:latin typeface="+mn-lt"/>
          <a:ea typeface="Arial" charset="0"/>
          <a:cs typeface="+mn-cs"/>
        </a:defRPr>
      </a:lvl2pPr>
      <a:lvl3pPr marL="80010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400">
          <a:solidFill>
            <a:schemeClr val="tx1"/>
          </a:solidFill>
          <a:latin typeface="+mn-lt"/>
          <a:ea typeface="Arial" charset="0"/>
          <a:cs typeface="+mn-cs"/>
        </a:defRPr>
      </a:lvl3pPr>
      <a:lvl4pPr marL="114300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ü"/>
        <a:defRPr sz="1400">
          <a:solidFill>
            <a:schemeClr val="tx1"/>
          </a:solidFill>
          <a:latin typeface="+mn-lt"/>
          <a:ea typeface="Arial" charset="0"/>
          <a:cs typeface="+mn-cs"/>
        </a:defRPr>
      </a:lvl4pPr>
      <a:lvl5pPr marL="148590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o"/>
        <a:defRPr sz="1400">
          <a:solidFill>
            <a:schemeClr val="tx1"/>
          </a:solidFill>
          <a:latin typeface="+mn-lt"/>
          <a:ea typeface="Arial" charset="0"/>
          <a:cs typeface="+mn-cs"/>
        </a:defRPr>
      </a:lvl5pPr>
      <a:lvl6pPr marL="194310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o"/>
        <a:defRPr sz="1400">
          <a:solidFill>
            <a:schemeClr val="tx1"/>
          </a:solidFill>
          <a:latin typeface="+mn-lt"/>
          <a:ea typeface="Arial" charset="0"/>
          <a:cs typeface="+mn-cs"/>
        </a:defRPr>
      </a:lvl6pPr>
      <a:lvl7pPr marL="240030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o"/>
        <a:defRPr sz="1400">
          <a:solidFill>
            <a:schemeClr val="tx1"/>
          </a:solidFill>
          <a:latin typeface="+mn-lt"/>
          <a:ea typeface="Arial" charset="0"/>
          <a:cs typeface="+mn-cs"/>
        </a:defRPr>
      </a:lvl7pPr>
      <a:lvl8pPr marL="285750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o"/>
        <a:defRPr sz="1400">
          <a:solidFill>
            <a:schemeClr val="tx1"/>
          </a:solidFill>
          <a:latin typeface="+mn-lt"/>
          <a:ea typeface="Arial" charset="0"/>
          <a:cs typeface="+mn-cs"/>
        </a:defRPr>
      </a:lvl8pPr>
      <a:lvl9pPr marL="3314700" indent="-1714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o"/>
        <a:defRPr sz="14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gtool/cogtool/releases/tag/1.2.2" TargetMode="External"/><Relationship Id="rId4" Type="http://schemas.openxmlformats.org/officeDocument/2006/relationships/hyperlink" Target="https://github.com/cogtool/cogtool/releases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gtool/cogtool/releases/tag/1.2.2" TargetMode="External"/><Relationship Id="rId4" Type="http://schemas.openxmlformats.org/officeDocument/2006/relationships/hyperlink" Target="https://github.com/cogtool/cogtool/releases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gtool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ogtool.com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3.xml"/><Relationship Id="rId5" Type="http://schemas.openxmlformats.org/officeDocument/2006/relationships/hyperlink" Target="http://www.cs.drexel.edu/~salvucci/distract-r.html" TargetMode="External"/><Relationship Id="rId6" Type="http://schemas.openxmlformats.org/officeDocument/2006/relationships/image" Target="../media/image35.png"/><Relationship Id="rId1" Type="http://schemas.microsoft.com/office/2007/relationships/media" Target="\distract-r-demo.mov" TargetMode="External"/><Relationship Id="rId2" Type="http://schemas.openxmlformats.org/officeDocument/2006/relationships/video" Target="\distract-r-demo.mov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cogtool.com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C2E50EA-2820-2D45-B87A-54C18E78E9E4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1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81000"/>
            <a:ext cx="4191000" cy="2362200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Cognitive Crash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Dummies: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  <a:t>Predictive Human Performance Modeling for Interactive System Design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85800" y="3276600"/>
            <a:ext cx="6381750" cy="2438400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  <a:ea typeface="ＭＳ Ｐゴシック" charset="0"/>
              </a:rPr>
              <a:t>Bonnie E. John</a:t>
            </a:r>
            <a:r>
              <a:rPr lang="en-US" baseline="30000">
                <a:latin typeface="Arial" charset="0"/>
                <a:ea typeface="ＭＳ Ｐゴシック" charset="0"/>
              </a:rPr>
              <a:t>*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1400">
                <a:latin typeface="Arial" charset="0"/>
                <a:ea typeface="ＭＳ Ｐゴシック" charset="0"/>
              </a:rPr>
              <a:t>Symbiotic Cognitive Systems,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 sz="1400">
                <a:latin typeface="Arial" charset="0"/>
                <a:ea typeface="ＭＳ Ｐゴシック" charset="0"/>
              </a:rPr>
              <a:t>IBM T. J. Watson Research Center</a:t>
            </a:r>
          </a:p>
          <a:p>
            <a:pPr marL="0" indent="0" eaLnBrk="1" hangingPunct="1">
              <a:buFont typeface="Wingdings" charset="0"/>
              <a:buNone/>
            </a:pPr>
            <a:endParaRPr lang="en-US" sz="1400">
              <a:latin typeface="Arial" charset="0"/>
              <a:ea typeface="ＭＳ Ｐゴシック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 sz="1400">
              <a:latin typeface="Arial" charset="0"/>
              <a:ea typeface="ＭＳ Ｐゴシック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 sz="1400">
              <a:latin typeface="Arial" charset="0"/>
              <a:ea typeface="ＭＳ Ｐゴシック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 sz="1400">
              <a:latin typeface="Arial" charset="0"/>
              <a:ea typeface="ＭＳ Ｐゴシック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 sz="1400">
              <a:latin typeface="Arial" charset="0"/>
              <a:ea typeface="ＭＳ Ｐゴシック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 sz="1400">
              <a:latin typeface="Arial" charset="0"/>
              <a:ea typeface="ＭＳ Ｐゴシック" charset="0"/>
            </a:endParaRPr>
          </a:p>
          <a:p>
            <a:pPr marL="0" indent="0" eaLnBrk="1" hangingPunct="1">
              <a:buFont typeface="Wingdings" charset="0"/>
              <a:buNone/>
            </a:pPr>
            <a:endParaRPr lang="en-US" sz="1400">
              <a:latin typeface="Arial" charset="0"/>
              <a:ea typeface="ＭＳ Ｐゴシック" charset="0"/>
            </a:endParaRPr>
          </a:p>
        </p:txBody>
      </p:sp>
      <p:pic>
        <p:nvPicPr>
          <p:cNvPr id="4100" name="Picture 6" descr="johnshakespe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513" y="914400"/>
            <a:ext cx="3900487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5"/>
          <p:cNvSpPr txBox="1">
            <a:spLocks noChangeArrowheads="1"/>
          </p:cNvSpPr>
          <p:nvPr/>
        </p:nvSpPr>
        <p:spPr bwMode="auto">
          <a:xfrm>
            <a:off x="0" y="6019800"/>
            <a:ext cx="9429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* All examples and exercises in this course were created while instructor was faculty at Carnegie Mellon University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4645BBC-B24E-1D41-9FA9-5132B3D2D616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10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>
                <a:latin typeface="Tahoma" charset="0"/>
                <a:ea typeface="ＭＳ Ｐゴシック" charset="0"/>
                <a:cs typeface="ＭＳ Ｐゴシック" charset="0"/>
              </a:rPr>
              <a:t>Characteristics of</a:t>
            </a:r>
            <a:br>
              <a:rPr lang="en-US" sz="220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2200">
                <a:latin typeface="Tahoma" charset="0"/>
                <a:ea typeface="ＭＳ Ｐゴシック" charset="0"/>
                <a:cs typeface="ＭＳ Ｐゴシック" charset="0"/>
              </a:rPr>
              <a:t>Cognitive Crash Dummies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latin typeface="Arial" charset="0"/>
                <a:ea typeface="ＭＳ Ｐゴシック" charset="0"/>
              </a:rPr>
              <a:t>A priori</a:t>
            </a:r>
            <a:r>
              <a:rPr lang="en-US">
                <a:latin typeface="Arial" charset="0"/>
                <a:ea typeface="ＭＳ Ｐゴシック" charset="0"/>
              </a:rPr>
              <a:t> quantitative predictions of human performance</a:t>
            </a:r>
          </a:p>
          <a:p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</a:rPr>
              <a:t>Learnable and usable by system designers</a:t>
            </a:r>
          </a:p>
          <a:p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</a:rPr>
              <a:t>Cover total tasks</a:t>
            </a:r>
          </a:p>
          <a:p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</a:rPr>
              <a:t>Usefully approximate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96CFF40-FC19-8E4D-B417-63F32A172FFC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11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Predicting efficiency of interactive systems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  <a:ea typeface="ＭＳ Ｐゴシック" charset="0"/>
              </a:rPr>
              <a:t>HCI has been doing this for 30 years with the Keystroke-Level Model </a:t>
            </a:r>
            <a:r>
              <a:rPr lang="en-US" sz="1200" dirty="0">
                <a:latin typeface="Arial" charset="0"/>
                <a:ea typeface="ＭＳ Ｐゴシック" charset="0"/>
              </a:rPr>
              <a:t>(Card, Moran </a:t>
            </a:r>
            <a:r>
              <a:rPr lang="en-US" sz="1200" dirty="0" smtClean="0">
                <a:latin typeface="Arial" charset="0"/>
                <a:ea typeface="ＭＳ Ｐゴシック" charset="0"/>
              </a:rPr>
              <a:t>&amp; </a:t>
            </a:r>
            <a:r>
              <a:rPr lang="en-US" sz="1200" dirty="0">
                <a:latin typeface="Arial" charset="0"/>
                <a:ea typeface="ＭＳ Ｐゴシック" charset="0"/>
              </a:rPr>
              <a:t>Newell, 1980)</a:t>
            </a:r>
            <a:r>
              <a:rPr lang="en-US" sz="1600" dirty="0">
                <a:latin typeface="Arial" charset="0"/>
                <a:ea typeface="ＭＳ Ｐゴシック" charset="0"/>
              </a:rPr>
              <a:t/>
            </a:r>
            <a:br>
              <a:rPr lang="en-US" sz="1600" dirty="0">
                <a:latin typeface="Arial" charset="0"/>
                <a:ea typeface="ＭＳ Ｐゴシック" charset="0"/>
              </a:rPr>
            </a:br>
            <a:r>
              <a:rPr lang="en-US" sz="1200" dirty="0">
                <a:latin typeface="Arial" charset="0"/>
                <a:ea typeface="ＭＳ Ｐゴシック" charset="0"/>
              </a:rPr>
              <a:t>(a member of the GOMS family of models</a:t>
            </a:r>
            <a:r>
              <a:rPr lang="en-US" sz="1200" dirty="0" smtClean="0">
                <a:latin typeface="Arial" charset="0"/>
                <a:ea typeface="ＭＳ Ｐゴシック" charset="0"/>
              </a:rPr>
              <a:t>, John </a:t>
            </a:r>
            <a:r>
              <a:rPr lang="en-US" sz="1200" dirty="0">
                <a:latin typeface="Arial" charset="0"/>
                <a:ea typeface="ＭＳ Ｐゴシック" charset="0"/>
              </a:rPr>
              <a:t>&amp; </a:t>
            </a:r>
            <a:r>
              <a:rPr lang="en-US" sz="1200" dirty="0" err="1">
                <a:latin typeface="Arial" charset="0"/>
                <a:ea typeface="ＭＳ Ｐゴシック" charset="0"/>
              </a:rPr>
              <a:t>Kieras</a:t>
            </a:r>
            <a:r>
              <a:rPr lang="en-US" sz="1200" dirty="0">
                <a:latin typeface="Arial" charset="0"/>
                <a:ea typeface="ＭＳ Ｐゴシック" charset="0"/>
              </a:rPr>
              <a:t>, 1996a,b)</a:t>
            </a:r>
          </a:p>
          <a:p>
            <a:r>
              <a:rPr lang="en-US" sz="1600" dirty="0">
                <a:latin typeface="Arial" charset="0"/>
                <a:ea typeface="ＭＳ Ｐゴシック" charset="0"/>
              </a:rPr>
              <a:t>Input:</a:t>
            </a:r>
          </a:p>
          <a:p>
            <a:pPr marL="576263" lvl="1" indent="-233363"/>
            <a:r>
              <a:rPr lang="en-US" sz="1400" dirty="0">
                <a:latin typeface="Arial" charset="0"/>
                <a:cs typeface="Arial" charset="0"/>
              </a:rPr>
              <a:t>A suite of benchmark tasks that are important to the target users</a:t>
            </a:r>
          </a:p>
          <a:p>
            <a:pPr marL="576263" lvl="1" indent="-233363"/>
            <a:r>
              <a:rPr lang="en-US" sz="1400" dirty="0">
                <a:latin typeface="Arial" charset="0"/>
                <a:cs typeface="Arial" charset="0"/>
              </a:rPr>
              <a:t>A specification of the proposed system</a:t>
            </a:r>
          </a:p>
          <a:p>
            <a:r>
              <a:rPr lang="en-US" sz="1600" dirty="0">
                <a:latin typeface="Arial" charset="0"/>
                <a:ea typeface="ＭＳ Ｐゴシック" charset="0"/>
              </a:rPr>
              <a:t>Express the procedure for accomplishing a routine task in terms of a small number of  operators:</a:t>
            </a:r>
          </a:p>
          <a:p>
            <a:pPr marL="576263" lvl="1" indent="-233363"/>
            <a:r>
              <a:rPr lang="en-US" sz="1400" dirty="0">
                <a:latin typeface="Arial" charset="0"/>
                <a:cs typeface="Arial" charset="0"/>
              </a:rPr>
              <a:t>K</a:t>
            </a:r>
            <a:r>
              <a:rPr lang="en-US" sz="1200" dirty="0">
                <a:latin typeface="Arial" charset="0"/>
                <a:cs typeface="Arial" charset="0"/>
              </a:rPr>
              <a:t> (keystroke)</a:t>
            </a:r>
          </a:p>
          <a:p>
            <a:pPr marL="576263" lvl="1" indent="-233363"/>
            <a:r>
              <a:rPr lang="en-US" sz="1400" dirty="0">
                <a:latin typeface="Arial" charset="0"/>
                <a:cs typeface="Arial" charset="0"/>
              </a:rPr>
              <a:t>P</a:t>
            </a:r>
            <a:r>
              <a:rPr lang="en-US" sz="1200" dirty="0">
                <a:latin typeface="Arial" charset="0"/>
                <a:cs typeface="Arial" charset="0"/>
              </a:rPr>
              <a:t> (point with mouse)</a:t>
            </a:r>
          </a:p>
          <a:p>
            <a:pPr marL="576263" lvl="1" indent="-233363"/>
            <a:r>
              <a:rPr lang="en-US" sz="1400" dirty="0">
                <a:latin typeface="Arial" charset="0"/>
                <a:cs typeface="Arial" charset="0"/>
              </a:rPr>
              <a:t>H</a:t>
            </a:r>
            <a:r>
              <a:rPr lang="en-US" sz="1200" dirty="0">
                <a:latin typeface="Arial" charset="0"/>
                <a:cs typeface="Arial" charset="0"/>
              </a:rPr>
              <a:t> (home hands between devices)</a:t>
            </a:r>
          </a:p>
          <a:p>
            <a:pPr marL="576263" lvl="1" indent="-233363"/>
            <a:r>
              <a:rPr lang="en-US" sz="1400" dirty="0">
                <a:latin typeface="Arial" charset="0"/>
                <a:cs typeface="Arial" charset="0"/>
              </a:rPr>
              <a:t>R</a:t>
            </a:r>
            <a:r>
              <a:rPr lang="en-US" sz="1200" dirty="0">
                <a:latin typeface="Arial" charset="0"/>
                <a:cs typeface="Arial" charset="0"/>
              </a:rPr>
              <a:t> (system response time)</a:t>
            </a:r>
          </a:p>
          <a:p>
            <a:pPr marL="576263" lvl="1" indent="-233363"/>
            <a:r>
              <a:rPr lang="en-US" sz="1400" dirty="0">
                <a:latin typeface="Arial" charset="0"/>
                <a:cs typeface="Arial" charset="0"/>
              </a:rPr>
              <a:t>M</a:t>
            </a:r>
            <a:r>
              <a:rPr lang="en-US" sz="1200" dirty="0">
                <a:latin typeface="Arial" charset="0"/>
                <a:cs typeface="Arial" charset="0"/>
              </a:rPr>
              <a:t> (mental operator)</a:t>
            </a:r>
          </a:p>
          <a:p>
            <a:r>
              <a:rPr lang="en-US" sz="1600" dirty="0">
                <a:latin typeface="Arial" charset="0"/>
                <a:ea typeface="ＭＳ Ｐゴシック" charset="0"/>
              </a:rPr>
              <a:t>Place M operators using empirically-established heuristics to coincide with where skilled users pause to visually search or think</a:t>
            </a:r>
          </a:p>
          <a:p>
            <a:r>
              <a:rPr lang="en-US" sz="1600" dirty="0">
                <a:latin typeface="Arial" charset="0"/>
                <a:ea typeface="ＭＳ Ｐゴシック" charset="0"/>
              </a:rPr>
              <a:t>Assign each operator an empirically-established execution time</a:t>
            </a:r>
          </a:p>
          <a:p>
            <a:r>
              <a:rPr lang="en-US" sz="1600" dirty="0">
                <a:latin typeface="Arial" charset="0"/>
                <a:ea typeface="ＭＳ Ｐゴシック" charset="0"/>
              </a:rPr>
              <a:t>Output:</a:t>
            </a:r>
          </a:p>
          <a:p>
            <a:pPr marL="576263" lvl="1" indent="-233363"/>
            <a:r>
              <a:rPr lang="en-US" sz="1400" dirty="0">
                <a:latin typeface="Arial" charset="0"/>
                <a:cs typeface="Arial" charset="0"/>
              </a:rPr>
              <a:t>The time it would take a skilled user to perform the benchmark tasks on the proposed system</a:t>
            </a:r>
          </a:p>
        </p:txBody>
      </p:sp>
      <p:sp>
        <p:nvSpPr>
          <p:cNvPr id="24580" name="Slide Number Placeholder 3"/>
          <p:cNvSpPr txBox="1">
            <a:spLocks noGrp="1"/>
          </p:cNvSpPr>
          <p:nvPr/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C93C8733-2DC8-1240-AB80-A6ABAE83A4C9}" type="slidenum">
              <a:rPr lang="en-US" altLang="zh-CN" sz="1000" b="1">
                <a:solidFill>
                  <a:schemeClr val="bg1"/>
                </a:solidFill>
                <a:ea typeface="SimSun" charset="0"/>
                <a:cs typeface="SimSun" charset="0"/>
              </a:rPr>
              <a:pPr eaLnBrk="1" hangingPunct="1">
                <a:spcBef>
                  <a:spcPct val="50000"/>
                </a:spcBef>
              </a:pPr>
              <a:t>11</a:t>
            </a:fld>
            <a:endParaRPr lang="en-US" altLang="zh-CN" sz="1000" b="1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EC1F4AB-FE7B-BF4D-8E46-A4C48BF41E0E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12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26626" name="Slide Number Placeholder 3"/>
          <p:cNvSpPr txBox="1">
            <a:spLocks noGrp="1"/>
          </p:cNvSpPr>
          <p:nvPr/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A45E6656-9A18-E54E-A784-185F48027A98}" type="slidenum">
              <a:rPr lang="en-US" altLang="zh-CN" sz="1000" b="1">
                <a:solidFill>
                  <a:schemeClr val="bg1"/>
                </a:solidFill>
                <a:ea typeface="SimSun" charset="0"/>
                <a:cs typeface="SimSun" charset="0"/>
              </a:rPr>
              <a:pPr eaLnBrk="1" hangingPunct="1">
                <a:spcBef>
                  <a:spcPct val="50000"/>
                </a:spcBef>
              </a:pPr>
              <a:t>12</a:t>
            </a:fld>
            <a:endParaRPr lang="en-US" altLang="zh-CN" sz="1000" b="1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2662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Predicting efficiency of interactive systems</a:t>
            </a:r>
          </a:p>
        </p:txBody>
      </p:sp>
      <p:sp>
        <p:nvSpPr>
          <p:cNvPr id="26629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Simple as this sounds, it has been perceived as too hard to learn and use by UX designers and developers</a:t>
            </a:r>
          </a:p>
          <a:p>
            <a:endParaRPr lang="en-US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EA36BBE-D1FC-5344-A898-657C9476F9FA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13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28675" name="Rectangle 1026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Agenda of this workshop</a:t>
            </a:r>
          </a:p>
        </p:txBody>
      </p:sp>
      <p:sp>
        <p:nvSpPr>
          <p:cNvPr id="28676" name="Rectangle 102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Introduction to predictive human performance modeling</a:t>
            </a:r>
          </a:p>
          <a:p>
            <a:pPr marL="292100" indent="-292100" eaLnBrk="1" hangingPunct="1"/>
            <a:r>
              <a:rPr lang="en-US">
                <a:latin typeface="Arial" charset="0"/>
                <a:ea typeface="ＭＳ Ｐゴシック" charset="0"/>
              </a:rPr>
              <a:t>Introduction to CogTool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Hands-on exercises in CogTool</a:t>
            </a:r>
          </a:p>
          <a:p>
            <a:pPr lvl="1" eaLnBrk="1" hangingPunct="1">
              <a:buFont typeface="Wingdings" charset="0"/>
              <a:buNone/>
            </a:pPr>
            <a:r>
              <a:rPr lang="en-US">
                <a:solidFill>
                  <a:schemeClr val="accent1"/>
                </a:solidFill>
                <a:latin typeface="Arial" charset="0"/>
                <a:cs typeface="Arial" charset="0"/>
              </a:rPr>
              <a:t>	Break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Continuation of hands-on exercises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The future of predictive human performance modeling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5C429CF-FAFF-2D45-9405-6FBE3E093EC3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14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30722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Introduction to CogTool</a:t>
            </a:r>
          </a:p>
        </p:txBody>
      </p:sp>
      <p:sp>
        <p:nvSpPr>
          <p:cNvPr id="30723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Goal: Make it easier to construct human behavior models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Reduce the cost of learning and creating valid cognitive models</a:t>
            </a:r>
          </a:p>
          <a:p>
            <a:pPr eaLnBrk="1" hangingPunct="1"/>
            <a:r>
              <a:rPr lang="ja-JP" altLang="en-US">
                <a:latin typeface="Arial" charset="0"/>
                <a:ea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</a:rPr>
              <a:t>Toe in the door</a:t>
            </a:r>
            <a:r>
              <a:rPr lang="ja-JP" altLang="en-US">
                <a:latin typeface="Arial" charset="0"/>
                <a:ea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</a:rPr>
              <a:t> philosophy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First, make the simplest models (KLM) really really easy</a:t>
            </a:r>
          </a:p>
          <a:p>
            <a:pPr lvl="2" eaLnBrk="1" hangingPunct="1"/>
            <a:r>
              <a:rPr lang="en-US">
                <a:latin typeface="Arial" charset="0"/>
                <a:cs typeface="Arial" charset="0"/>
              </a:rPr>
              <a:t>Hope that interest in more powerful, but complex, modeling will follow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Gradually expand the power of the tool without sacrificing usability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Expand the scope of what models can predict, e.g., 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New domains beyond office work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Other measures besides task execution time of skilled users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9926E4-A6B9-3F43-BA9A-5005AB794BD0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15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32770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Problems with Constructing a KLM by hand: Pre CogTool</a:t>
            </a:r>
          </a:p>
        </p:txBody>
      </p:sp>
      <p:sp>
        <p:nvSpPr>
          <p:cNvPr id="32771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Problems observed in KLMs created by novice modelers </a:t>
            </a:r>
            <a:r>
              <a:rPr lang="en-US" sz="1200">
                <a:latin typeface="Arial" charset="0"/>
                <a:ea typeface="ＭＳ Ｐゴシック" charset="0"/>
              </a:rPr>
              <a:t>(John, 1994)</a:t>
            </a:r>
            <a:endParaRPr lang="en-US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Novices forgot whole parts of the benchmark tasks</a:t>
            </a:r>
          </a:p>
          <a:p>
            <a:pPr lvl="2" eaLnBrk="1" hangingPunct="1"/>
            <a:r>
              <a:rPr lang="en-US">
                <a:latin typeface="Arial" charset="0"/>
                <a:cs typeface="Arial" charset="0"/>
              </a:rPr>
              <a:t>Especially homing between mouse and keyboard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Novices found it hard to apply CMN</a:t>
            </a:r>
            <a:r>
              <a:rPr lang="ja-JP" altLang="en-US">
                <a:latin typeface="Arial" charset="0"/>
                <a:cs typeface="Arial" charset="0"/>
              </a:rPr>
              <a:t>’</a:t>
            </a:r>
            <a:r>
              <a:rPr lang="en-US" altLang="ja-JP">
                <a:latin typeface="Arial" charset="0"/>
                <a:cs typeface="Arial" charset="0"/>
              </a:rPr>
              <a:t>s heuristics for placing mental operators</a:t>
            </a:r>
          </a:p>
          <a:p>
            <a:pPr lvl="2" eaLnBrk="1" hangingPunct="1"/>
            <a:r>
              <a:rPr lang="en-US">
                <a:latin typeface="Arial" charset="0"/>
                <a:cs typeface="Arial" charset="0"/>
              </a:rPr>
              <a:t>Usually included too many mental operators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Measuring sizes and distances for Fitts</a:t>
            </a:r>
            <a:r>
              <a:rPr lang="ja-JP" altLang="en-US">
                <a:latin typeface="Arial" charset="0"/>
                <a:cs typeface="Arial" charset="0"/>
              </a:rPr>
              <a:t>’</a:t>
            </a:r>
            <a:r>
              <a:rPr lang="en-US" altLang="ja-JP">
                <a:latin typeface="Arial" charset="0"/>
                <a:cs typeface="Arial" charset="0"/>
              </a:rPr>
              <a:t>s Law was tedious and error-prone</a:t>
            </a:r>
          </a:p>
          <a:p>
            <a:pPr eaLnBrk="1" hangingPunct="1"/>
            <a:endParaRPr lang="en-US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CogTool solves all these problems by </a:t>
            </a:r>
            <a:r>
              <a:rPr lang="en-US" sz="1200">
                <a:latin typeface="Arial" charset="0"/>
                <a:ea typeface="ＭＳ Ｐゴシック" charset="0"/>
              </a:rPr>
              <a:t>(John et al., 2004; John, 2010; John 2011)</a:t>
            </a:r>
            <a:endParaRPr lang="en-US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Providing a prototyping environment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Automatically producing a model from a demonstration of the task</a:t>
            </a:r>
          </a:p>
          <a:p>
            <a:pPr lvl="2" eaLnBrk="1" hangingPunct="1"/>
            <a:r>
              <a:rPr lang="ja-JP" altLang="en-US" sz="1600">
                <a:latin typeface="Arial" charset="0"/>
                <a:cs typeface="Arial" charset="0"/>
              </a:rPr>
              <a:t>“</a:t>
            </a:r>
            <a:r>
              <a:rPr lang="en-US" altLang="ja-JP" sz="1600">
                <a:latin typeface="Arial" charset="0"/>
                <a:cs typeface="Arial" charset="0"/>
              </a:rPr>
              <a:t>building in</a:t>
            </a:r>
            <a:r>
              <a:rPr lang="ja-JP" altLang="en-US" sz="1600">
                <a:latin typeface="Arial" charset="0"/>
                <a:cs typeface="Arial" charset="0"/>
              </a:rPr>
              <a:t>”</a:t>
            </a:r>
            <a:r>
              <a:rPr lang="en-US" altLang="ja-JP" sz="1600">
                <a:latin typeface="Arial" charset="0"/>
                <a:cs typeface="Arial" charset="0"/>
              </a:rPr>
              <a:t> the psychology, </a:t>
            </a:r>
            <a:r>
              <a:rPr lang="ja-JP" altLang="en-US" sz="1600">
                <a:latin typeface="Arial" charset="0"/>
                <a:cs typeface="Arial" charset="0"/>
              </a:rPr>
              <a:t>“</a:t>
            </a:r>
            <a:r>
              <a:rPr lang="en-US" altLang="ja-JP" sz="1600">
                <a:latin typeface="Arial" charset="0"/>
                <a:cs typeface="Arial" charset="0"/>
              </a:rPr>
              <a:t>under the hood</a:t>
            </a:r>
            <a:r>
              <a:rPr lang="ja-JP" altLang="en-US" sz="1600">
                <a:latin typeface="Arial" charset="0"/>
                <a:cs typeface="Arial" charset="0"/>
              </a:rPr>
              <a:t>”</a:t>
            </a: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A59E65E-D98B-7248-AA6E-CE4C852DE26C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16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06413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CogTool</a:t>
            </a:r>
          </a:p>
        </p:txBody>
      </p:sp>
      <p:pic>
        <p:nvPicPr>
          <p:cNvPr id="34819" name="Picture 8" descr="CogTool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5713" y="457200"/>
            <a:ext cx="7888287" cy="595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12"/>
          <p:cNvSpPr>
            <a:spLocks noChangeArrowheads="1"/>
          </p:cNvSpPr>
          <p:nvPr/>
        </p:nvSpPr>
        <p:spPr bwMode="auto">
          <a:xfrm>
            <a:off x="0" y="1600200"/>
            <a:ext cx="19050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Text Box 9"/>
          <p:cNvSpPr txBox="1">
            <a:spLocks noChangeArrowheads="1"/>
          </p:cNvSpPr>
          <p:nvPr/>
        </p:nvSpPr>
        <p:spPr bwMode="auto">
          <a:xfrm>
            <a:off x="152400" y="1219200"/>
            <a:ext cx="1905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1.</a:t>
            </a:r>
            <a:br>
              <a:rPr lang="en-US"/>
            </a:br>
            <a:r>
              <a:rPr lang="en-US"/>
              <a:t>Mockup a design in a storyboard</a:t>
            </a:r>
          </a:p>
        </p:txBody>
      </p:sp>
      <p:sp>
        <p:nvSpPr>
          <p:cNvPr id="34822" name="Rectangle 13"/>
          <p:cNvSpPr>
            <a:spLocks noChangeArrowheads="1"/>
          </p:cNvSpPr>
          <p:nvPr/>
        </p:nvSpPr>
        <p:spPr bwMode="auto">
          <a:xfrm>
            <a:off x="152400" y="399415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Text Box 10"/>
          <p:cNvSpPr txBox="1">
            <a:spLocks noChangeArrowheads="1"/>
          </p:cNvSpPr>
          <p:nvPr/>
        </p:nvSpPr>
        <p:spPr bwMode="auto">
          <a:xfrm>
            <a:off x="152400" y="3613150"/>
            <a:ext cx="2362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2.</a:t>
            </a:r>
            <a:br>
              <a:rPr lang="en-US"/>
            </a:br>
            <a:r>
              <a:rPr lang="en-US"/>
              <a:t>Demonstrate tasks</a:t>
            </a:r>
          </a:p>
        </p:txBody>
      </p:sp>
      <p:sp>
        <p:nvSpPr>
          <p:cNvPr id="34824" name="Rectangle 14"/>
          <p:cNvSpPr>
            <a:spLocks noChangeArrowheads="1"/>
          </p:cNvSpPr>
          <p:nvPr/>
        </p:nvSpPr>
        <p:spPr bwMode="auto">
          <a:xfrm>
            <a:off x="0" y="5670550"/>
            <a:ext cx="2819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Rectangle 15"/>
          <p:cNvSpPr>
            <a:spLocks noChangeArrowheads="1"/>
          </p:cNvSpPr>
          <p:nvPr/>
        </p:nvSpPr>
        <p:spPr bwMode="auto">
          <a:xfrm>
            <a:off x="152400" y="6051550"/>
            <a:ext cx="3962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Text Box 11"/>
          <p:cNvSpPr txBox="1">
            <a:spLocks noChangeArrowheads="1"/>
          </p:cNvSpPr>
          <p:nvPr/>
        </p:nvSpPr>
        <p:spPr bwMode="auto">
          <a:xfrm>
            <a:off x="152400" y="5289550"/>
            <a:ext cx="4953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3.</a:t>
            </a:r>
            <a:br>
              <a:rPr lang="en-US"/>
            </a:br>
            <a:r>
              <a:rPr lang="en-US"/>
              <a:t>Hit </a:t>
            </a:r>
            <a:r>
              <a:rPr lang="ja-JP" altLang="en-US"/>
              <a:t>“</a:t>
            </a:r>
            <a:r>
              <a:rPr lang="en-US" altLang="ja-JP"/>
              <a:t>Compute</a:t>
            </a:r>
            <a:r>
              <a:rPr lang="ja-JP" altLang="en-US"/>
              <a:t>”</a:t>
            </a:r>
            <a:r>
              <a:rPr lang="en-US" altLang="ja-JP"/>
              <a:t> and</a:t>
            </a:r>
            <a:br>
              <a:rPr lang="en-US" altLang="ja-JP"/>
            </a:br>
            <a:r>
              <a:rPr lang="en-US" altLang="ja-JP"/>
              <a:t>predictions appear in a table</a:t>
            </a:r>
            <a:endParaRPr lang="en-US"/>
          </a:p>
        </p:txBody>
      </p:sp>
      <p:sp>
        <p:nvSpPr>
          <p:cNvPr id="34827" name="Line 16"/>
          <p:cNvSpPr>
            <a:spLocks noChangeShapeType="1"/>
          </p:cNvSpPr>
          <p:nvPr/>
        </p:nvSpPr>
        <p:spPr bwMode="auto">
          <a:xfrm>
            <a:off x="1828800" y="2209800"/>
            <a:ext cx="533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Line 17"/>
          <p:cNvSpPr>
            <a:spLocks noChangeShapeType="1"/>
          </p:cNvSpPr>
          <p:nvPr/>
        </p:nvSpPr>
        <p:spPr bwMode="auto">
          <a:xfrm>
            <a:off x="1066800" y="4603750"/>
            <a:ext cx="533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Line 18"/>
          <p:cNvSpPr>
            <a:spLocks noChangeShapeType="1"/>
          </p:cNvSpPr>
          <p:nvPr/>
        </p:nvSpPr>
        <p:spPr bwMode="auto">
          <a:xfrm>
            <a:off x="2819400" y="5822950"/>
            <a:ext cx="2895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B5FA81-DA90-D34E-8DCA-ACBED3970BB8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17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pic>
        <p:nvPicPr>
          <p:cNvPr id="36866" name="Picture 4" descr="DesignRecFromVisualiz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301750"/>
            <a:ext cx="8604250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UI designers can use the visualization to extract design recommendations </a:t>
            </a: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(John, 2011)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43528A6-B149-F843-9BC0-86036BD21548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18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Three ways to build prototypes</a:t>
            </a: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61925" y="1390650"/>
            <a:ext cx="8799513" cy="516255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Import screen shots of existing systems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Useful for benchmarking current system or competitive analysis of existing products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This is the way we will do the hands-on exercises</a:t>
            </a:r>
          </a:p>
          <a:p>
            <a:pPr lvl="1"/>
            <a:endParaRPr lang="en-US">
              <a:latin typeface="Arial" charset="0"/>
              <a:cs typeface="Arial" charset="0"/>
            </a:endParaRPr>
          </a:p>
          <a:p>
            <a:r>
              <a:rPr lang="en-US">
                <a:latin typeface="Arial" charset="0"/>
                <a:ea typeface="ＭＳ Ｐゴシック" charset="0"/>
              </a:rPr>
              <a:t>Sketch design ideas &amp; import the sketches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Useful for very early work, for user studies, or to communicate design ideas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See HandheldRecommender.cgt, by Laura Pelton</a:t>
            </a:r>
          </a:p>
          <a:p>
            <a:pPr lvl="1"/>
            <a:endParaRPr lang="en-US">
              <a:latin typeface="Arial" charset="0"/>
              <a:cs typeface="Arial" charset="0"/>
            </a:endParaRPr>
          </a:p>
          <a:p>
            <a:r>
              <a:rPr lang="en-US">
                <a:latin typeface="Arial" charset="0"/>
                <a:ea typeface="ＭＳ Ｐゴシック" charset="0"/>
              </a:rPr>
              <a:t>Use interactive widgets on a blank canvas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Useful as a prototyping tool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See TelephoneLookup.cgt</a:t>
            </a:r>
          </a:p>
          <a:p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17463" y="533400"/>
            <a:ext cx="1395412" cy="823913"/>
            <a:chOff x="11" y="336"/>
            <a:chExt cx="879" cy="519"/>
          </a:xfrm>
        </p:grpSpPr>
        <p:sp>
          <p:nvSpPr>
            <p:cNvPr id="38918" name="Freeform 5"/>
            <p:cNvSpPr>
              <a:spLocks/>
            </p:cNvSpPr>
            <p:nvPr/>
          </p:nvSpPr>
          <p:spPr bwMode="auto">
            <a:xfrm>
              <a:off x="11" y="382"/>
              <a:ext cx="725" cy="206"/>
            </a:xfrm>
            <a:custGeom>
              <a:avLst/>
              <a:gdLst>
                <a:gd name="T0" fmla="*/ 0 w 725"/>
                <a:gd name="T1" fmla="*/ 206 h 206"/>
                <a:gd name="T2" fmla="*/ 680 w 725"/>
                <a:gd name="T3" fmla="*/ 46 h 206"/>
                <a:gd name="T4" fmla="*/ 725 w 725"/>
                <a:gd name="T5" fmla="*/ 0 h 2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5" h="206">
                  <a:moveTo>
                    <a:pt x="0" y="206"/>
                  </a:moveTo>
                  <a:cubicBezTo>
                    <a:pt x="266" y="184"/>
                    <a:pt x="414" y="135"/>
                    <a:pt x="680" y="46"/>
                  </a:cubicBezTo>
                  <a:cubicBezTo>
                    <a:pt x="697" y="31"/>
                    <a:pt x="715" y="20"/>
                    <a:pt x="725" y="0"/>
                  </a:cubicBezTo>
                </a:path>
              </a:pathLst>
            </a:custGeom>
            <a:noFill/>
            <a:ln w="38100" cmpd="sng">
              <a:solidFill>
                <a:srgbClr val="FF555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19" name="Freeform 6"/>
            <p:cNvSpPr>
              <a:spLocks/>
            </p:cNvSpPr>
            <p:nvPr/>
          </p:nvSpPr>
          <p:spPr bwMode="auto">
            <a:xfrm>
              <a:off x="96" y="336"/>
              <a:ext cx="697" cy="280"/>
            </a:xfrm>
            <a:custGeom>
              <a:avLst/>
              <a:gdLst>
                <a:gd name="T0" fmla="*/ 0 w 697"/>
                <a:gd name="T1" fmla="*/ 0 h 280"/>
                <a:gd name="T2" fmla="*/ 503 w 697"/>
                <a:gd name="T3" fmla="*/ 200 h 280"/>
                <a:gd name="T4" fmla="*/ 697 w 697"/>
                <a:gd name="T5" fmla="*/ 280 h 2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97" h="280">
                  <a:moveTo>
                    <a:pt x="0" y="0"/>
                  </a:moveTo>
                  <a:cubicBezTo>
                    <a:pt x="182" y="27"/>
                    <a:pt x="340" y="116"/>
                    <a:pt x="503" y="200"/>
                  </a:cubicBezTo>
                  <a:cubicBezTo>
                    <a:pt x="559" y="229"/>
                    <a:pt x="631" y="280"/>
                    <a:pt x="697" y="280"/>
                  </a:cubicBezTo>
                </a:path>
              </a:pathLst>
            </a:custGeom>
            <a:noFill/>
            <a:ln w="38100" cmpd="sng">
              <a:solidFill>
                <a:srgbClr val="FF555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0" name="Text Box 7"/>
            <p:cNvSpPr txBox="1">
              <a:spLocks noChangeArrowheads="1"/>
            </p:cNvSpPr>
            <p:nvPr/>
          </p:nvSpPr>
          <p:spPr bwMode="auto">
            <a:xfrm>
              <a:off x="384" y="528"/>
              <a:ext cx="50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800" b="1">
                  <a:solidFill>
                    <a:srgbClr val="FF555B"/>
                  </a:solidFill>
                  <a:latin typeface="Chalkboard" charset="0"/>
                </a:rPr>
                <a:t>Five</a:t>
              </a:r>
            </a:p>
          </p:txBody>
        </p:sp>
      </p:grpSp>
      <p:sp>
        <p:nvSpPr>
          <p:cNvPr id="195593" name="Rectangle 9"/>
          <p:cNvSpPr>
            <a:spLocks noChangeArrowheads="1"/>
          </p:cNvSpPr>
          <p:nvPr/>
        </p:nvSpPr>
        <p:spPr bwMode="auto">
          <a:xfrm>
            <a:off x="163513" y="4953000"/>
            <a:ext cx="879951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Clr>
                <a:schemeClr val="accent1"/>
              </a:buClr>
              <a:buSzPct val="90000"/>
              <a:buFont typeface="Wingdings" charset="0"/>
              <a:buNone/>
            </a:pPr>
            <a:endParaRPr lang="en-US" sz="1800">
              <a:cs typeface="Arial" charset="0"/>
            </a:endParaRPr>
          </a:p>
          <a:p>
            <a:pPr marL="228600" indent="-228600">
              <a:buClr>
                <a:schemeClr val="accent1"/>
              </a:buClr>
              <a:buSzPct val="90000"/>
              <a:buFont typeface="Wingdings" charset="0"/>
              <a:buChar char="q"/>
            </a:pPr>
            <a:r>
              <a:rPr lang="en-US" sz="1600" b="1">
                <a:solidFill>
                  <a:srgbClr val="FF555B"/>
                </a:solidFill>
                <a:latin typeface="Chalkboard" charset="0"/>
                <a:cs typeface="Arial" charset="0"/>
              </a:rPr>
              <a:t>Automatically from existing HTML (not perfect, but sometimes useful, File&gt;Import)</a:t>
            </a:r>
          </a:p>
          <a:p>
            <a:pPr marL="228600" indent="-228600">
              <a:buClr>
                <a:schemeClr val="accent1"/>
              </a:buClr>
              <a:buSzPct val="90000"/>
              <a:buFont typeface="Wingdings" charset="0"/>
              <a:buChar char="q"/>
            </a:pPr>
            <a:endParaRPr lang="en-US" sz="1600" b="1">
              <a:solidFill>
                <a:srgbClr val="FF555B"/>
              </a:solidFill>
              <a:latin typeface="Chalkboard" charset="0"/>
              <a:cs typeface="Arial" charset="0"/>
            </a:endParaRPr>
          </a:p>
          <a:p>
            <a:pPr marL="228600" indent="-228600">
              <a:buClr>
                <a:schemeClr val="accent1"/>
              </a:buClr>
              <a:buSzPct val="90000"/>
              <a:buFont typeface="Wingdings" charset="0"/>
              <a:buChar char="q"/>
            </a:pPr>
            <a:r>
              <a:rPr lang="en-US" sz="1600" b="1">
                <a:solidFill>
                  <a:srgbClr val="FF555B"/>
                </a:solidFill>
                <a:latin typeface="Chalkboard" charset="0"/>
                <a:cs typeface="Arial" charset="0"/>
              </a:rPr>
              <a:t>Automatically from legacy systems (Swearngin, Cohen, John, and Bellamy, CHI 2012)</a:t>
            </a:r>
          </a:p>
          <a:p>
            <a:pPr marL="228600" indent="-228600">
              <a:buClr>
                <a:schemeClr val="accent1"/>
              </a:buClr>
              <a:buSzPct val="90000"/>
              <a:buFont typeface="Wingdings" charset="0"/>
              <a:buNone/>
            </a:pPr>
            <a:endParaRPr lang="en-US" sz="1600"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44BCB98-FD02-9142-BA3E-1219F74B013B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19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Sketch design ideas &amp; import the sketches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05400" y="1390650"/>
            <a:ext cx="3856038" cy="4808538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  <a:ea typeface="ＭＳ Ｐゴシック" charset="0"/>
              </a:rPr>
              <a:t>HandheldRecommender.cgt, by Laura Pelton</a:t>
            </a:r>
          </a:p>
        </p:txBody>
      </p:sp>
      <p:pic>
        <p:nvPicPr>
          <p:cNvPr id="40964" name="Picture 4" descr="MobileRecommender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4689475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 descr="MobileRecommenderFr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850" y="2800350"/>
            <a:ext cx="455295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57F654-D015-B943-90F6-B5AA6118C966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2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6146" name="Rectangle 81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Who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s here?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47" name="Rectangle 82"/>
          <p:cNvSpPr>
            <a:spLocks noGrp="1" noChangeArrowheads="1"/>
          </p:cNvSpPr>
          <p:nvPr>
            <p:ph type="body" idx="4294967295"/>
          </p:nvPr>
        </p:nvSpPr>
        <p:spPr>
          <a:xfrm>
            <a:off x="161925" y="1390650"/>
            <a:ext cx="8799513" cy="501015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Me: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Brief </a:t>
            </a:r>
            <a:r>
              <a:rPr lang="en-US" dirty="0" smtClean="0">
                <a:latin typeface="Arial" charset="0"/>
                <a:cs typeface="Arial" charset="0"/>
              </a:rPr>
              <a:t>background</a:t>
            </a:r>
          </a:p>
          <a:p>
            <a:pPr lvl="1" eaLnBrk="1" hangingPunct="1"/>
            <a:endParaRPr lang="en-US" dirty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You: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Name, organization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Professional or educational background, e.g., human factors, UI design, CS, other?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What experience do you have with predictive human performance modeling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What do you hope to get out of this workshop?</a:t>
            </a:r>
          </a:p>
          <a:p>
            <a:pPr lvl="1" eaLnBrk="1" hangingPunct="1"/>
            <a:endParaRPr lang="en-US" dirty="0">
              <a:latin typeface="Arial" charset="0"/>
              <a:cs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</a:rPr>
              <a:t>Has everyone downloaded the materials?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Get the </a:t>
            </a:r>
            <a:r>
              <a:rPr lang="en-US" dirty="0" err="1" smtClean="0">
                <a:latin typeface="Arial" charset="0"/>
                <a:cs typeface="Arial" charset="0"/>
              </a:rPr>
              <a:t>CogTool</a:t>
            </a:r>
            <a:r>
              <a:rPr lang="en-US" dirty="0" smtClean="0">
                <a:latin typeface="Arial" charset="0"/>
                <a:cs typeface="Arial" charset="0"/>
              </a:rPr>
              <a:t> executable, for Mac or PC, and the User Guide at </a:t>
            </a:r>
            <a:r>
              <a:rPr lang="en-US" dirty="0" smtClean="0">
                <a:latin typeface="Arial" charset="0"/>
                <a:cs typeface="Arial" charset="0"/>
                <a:hlinkClick r:id="rId3"/>
              </a:rPr>
              <a:t>https://github.com/cogtool/cogtool/releases/tag/1.2.2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Get the Course Exercise Materials at </a:t>
            </a:r>
            <a:r>
              <a:rPr lang="en-US" dirty="0" smtClean="0">
                <a:latin typeface="Arial" charset="0"/>
                <a:cs typeface="Arial" charset="0"/>
                <a:hlinkClick r:id="rId4"/>
              </a:rPr>
              <a:t>https://github.com/cogtool/cogtool/releases</a:t>
            </a:r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6148" name="Text Box 83"/>
          <p:cNvSpPr txBox="1">
            <a:spLocks noChangeArrowheads="1"/>
          </p:cNvSpPr>
          <p:nvPr/>
        </p:nvSpPr>
        <p:spPr bwMode="auto">
          <a:xfrm>
            <a:off x="441325" y="1114425"/>
            <a:ext cx="428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EC1338-99A1-8E4B-8065-D0672657B2A3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20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pic>
        <p:nvPicPr>
          <p:cNvPr id="43010" name="Picture 6" descr="DialogBoxSubMenuD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4138" y="1447800"/>
            <a:ext cx="2532062" cy="243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7" descr="DialogBoxInquiryB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447800"/>
            <a:ext cx="2541588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Use interactive widgets on a blank canvas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7772400" cy="48768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  <a:ea typeface="ＭＳ Ｐゴシック" charset="0"/>
              </a:rPr>
              <a:t>TelephoneLookup.cgt</a:t>
            </a:r>
          </a:p>
        </p:txBody>
      </p:sp>
      <p:pic>
        <p:nvPicPr>
          <p:cNvPr id="43014" name="Picture 4" descr="TelephoneLookupnquryBo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1588" y="3810000"/>
            <a:ext cx="3986212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5" descr="TelephoneLookupSt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013" y="3817938"/>
            <a:ext cx="3913187" cy="296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3B2752-A61F-A645-AEB1-9ABE8A7CCDAE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21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Import from HTML: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File &gt; Import Design from HTML…</a:t>
            </a:r>
          </a:p>
        </p:txBody>
      </p:sp>
      <p:pic>
        <p:nvPicPr>
          <p:cNvPr id="45059" name="Picture 1035" descr="ImportHTMLDialog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2400" y="990600"/>
            <a:ext cx="441801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1036" descr="ImportedHTMLDesig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2895600"/>
            <a:ext cx="58674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Line 1037"/>
          <p:cNvSpPr>
            <a:spLocks noChangeShapeType="1"/>
          </p:cNvSpPr>
          <p:nvPr/>
        </p:nvSpPr>
        <p:spPr bwMode="auto">
          <a:xfrm rot="16200000" flipV="1">
            <a:off x="2819400" y="5829300"/>
            <a:ext cx="6858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2" name="Line 1038"/>
          <p:cNvSpPr>
            <a:spLocks noChangeShapeType="1"/>
          </p:cNvSpPr>
          <p:nvPr/>
        </p:nvSpPr>
        <p:spPr bwMode="auto">
          <a:xfrm flipV="1">
            <a:off x="3124200" y="6172200"/>
            <a:ext cx="8001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6E1AC2-7F90-5D43-930F-F8A1A51FC575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22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Automatically from Legacy Systems </a:t>
            </a:r>
            <a: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  <a:t>(Swearngin, et. al, 2012)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05400" y="1390650"/>
            <a:ext cx="3856038" cy="4808538"/>
          </a:xfrm>
        </p:spPr>
        <p:txBody>
          <a:bodyPr/>
          <a:lstStyle/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  <a:ea typeface="ＭＳ Ｐゴシック" charset="0"/>
              </a:rPr>
              <a:t>CogTool-Helper by</a:t>
            </a:r>
          </a:p>
          <a:p>
            <a:pPr marL="0" indent="0" eaLnBrk="1" hangingPunct="1">
              <a:buFont typeface="Wingdings" charset="0"/>
              <a:buNone/>
            </a:pPr>
            <a:r>
              <a:rPr lang="en-US">
                <a:latin typeface="Arial" charset="0"/>
                <a:ea typeface="ＭＳ Ｐゴシック" charset="0"/>
              </a:rPr>
              <a:t>Amanda Swearngin </a:t>
            </a:r>
          </a:p>
        </p:txBody>
      </p:sp>
      <p:pic>
        <p:nvPicPr>
          <p:cNvPr id="47108" name="Picture 1029" descr="CogToolHelperWithTas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4800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1030" descr="CogToolDesignAndFra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0950" y="2057400"/>
            <a:ext cx="406400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Line 1031"/>
          <p:cNvSpPr>
            <a:spLocks noChangeShapeType="1"/>
          </p:cNvSpPr>
          <p:nvPr/>
        </p:nvSpPr>
        <p:spPr bwMode="auto">
          <a:xfrm>
            <a:off x="4267200" y="4114800"/>
            <a:ext cx="1295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0BC5C81-33C5-494F-BBC7-19345682C186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23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Agenda of this workshop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Introduction to predictive human performance modeling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Introduction to CogTool</a:t>
            </a:r>
          </a:p>
          <a:p>
            <a:pPr marL="292100" indent="-292100" eaLnBrk="1" hangingPunct="1"/>
            <a:r>
              <a:rPr lang="en-US">
                <a:latin typeface="Arial" charset="0"/>
                <a:ea typeface="ＭＳ Ｐゴシック" charset="0"/>
              </a:rPr>
              <a:t>Hands-on exercises in CogTool</a:t>
            </a:r>
          </a:p>
          <a:p>
            <a:pPr lvl="1" eaLnBrk="1" hangingPunct="1">
              <a:buFont typeface="Wingdings" charset="0"/>
              <a:buNone/>
            </a:pPr>
            <a:r>
              <a:rPr lang="en-US">
                <a:latin typeface="Arial" charset="0"/>
                <a:cs typeface="Arial" charset="0"/>
              </a:rPr>
              <a:t>	Break</a:t>
            </a:r>
          </a:p>
          <a:p>
            <a:pPr marL="292100" indent="-292100" eaLnBrk="1" hangingPunct="1"/>
            <a:r>
              <a:rPr lang="en-US">
                <a:latin typeface="Arial" charset="0"/>
                <a:ea typeface="ＭＳ Ｐゴシック" charset="0"/>
              </a:rPr>
              <a:t>Continuation of hands-on exercises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The future of predictive human performance modeling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23560B7-16E6-AE4E-96B5-D48CF093E75F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24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51202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Hands-on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CogTool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Course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3" name="Rectangle 5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Does everybody have </a:t>
            </a:r>
            <a:r>
              <a:rPr lang="en-US" dirty="0" err="1">
                <a:latin typeface="Arial" charset="0"/>
                <a:ea typeface="ＭＳ Ｐゴシック" charset="0"/>
              </a:rPr>
              <a:t>CogTool</a:t>
            </a:r>
            <a:r>
              <a:rPr lang="en-US" dirty="0">
                <a:latin typeface="Arial" charset="0"/>
                <a:ea typeface="ＭＳ Ｐゴシック" charset="0"/>
              </a:rPr>
              <a:t> on their </a:t>
            </a:r>
            <a:r>
              <a:rPr lang="en-US" dirty="0" smtClean="0">
                <a:latin typeface="Arial" charset="0"/>
                <a:ea typeface="ＭＳ Ｐゴシック" charset="0"/>
              </a:rPr>
              <a:t>computers?</a:t>
            </a:r>
          </a:p>
          <a:p>
            <a:pPr lvl="1" eaLnBrk="1" hangingPunct="1"/>
            <a:r>
              <a:rPr lang="en-US" sz="1200" dirty="0" smtClean="0">
                <a:latin typeface="Arial" charset="0"/>
                <a:cs typeface="Arial" charset="0"/>
              </a:rPr>
              <a:t>Get the </a:t>
            </a:r>
            <a:r>
              <a:rPr lang="en-US" sz="1200" dirty="0" err="1" smtClean="0">
                <a:latin typeface="Arial" charset="0"/>
                <a:cs typeface="Arial" charset="0"/>
              </a:rPr>
              <a:t>CogTool</a:t>
            </a:r>
            <a:r>
              <a:rPr lang="en-US" sz="1200" dirty="0" smtClean="0">
                <a:latin typeface="Arial" charset="0"/>
                <a:cs typeface="Arial" charset="0"/>
              </a:rPr>
              <a:t> executable, for Mac or PC, and the User Guide at </a:t>
            </a:r>
            <a:r>
              <a:rPr lang="en-US" sz="1200" dirty="0" smtClean="0">
                <a:latin typeface="Arial" charset="0"/>
                <a:cs typeface="Arial" charset="0"/>
                <a:hlinkClick r:id="rId3"/>
              </a:rPr>
              <a:t>https://github.com/cogtool/cogtool/releases/tag/1.2.2</a:t>
            </a:r>
            <a:endParaRPr lang="en-US" sz="1200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z="1200" dirty="0" smtClean="0">
                <a:latin typeface="Arial" charset="0"/>
                <a:cs typeface="Arial" charset="0"/>
              </a:rPr>
              <a:t>Get the Course Exercise Materials at </a:t>
            </a:r>
            <a:r>
              <a:rPr lang="en-US" sz="1200" dirty="0" smtClean="0">
                <a:latin typeface="Arial" charset="0"/>
                <a:cs typeface="Arial" charset="0"/>
                <a:hlinkClick r:id="rId4"/>
              </a:rPr>
              <a:t>https://github.com/cogtool/cogtool/releases</a:t>
            </a:r>
            <a:endParaRPr lang="en-US" sz="1200" dirty="0">
              <a:latin typeface="Arial" charset="0"/>
              <a:ea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Hands-on exercise</a:t>
            </a:r>
          </a:p>
          <a:p>
            <a:pPr marL="628650" lvl="1" indent="-285750" eaLnBrk="1" hangingPunct="1"/>
            <a:r>
              <a:rPr lang="en-US" dirty="0">
                <a:latin typeface="Arial" charset="0"/>
                <a:cs typeface="Arial" charset="0"/>
              </a:rPr>
              <a:t>I</a:t>
            </a:r>
            <a:r>
              <a:rPr lang="ja-JP" altLang="en-US" dirty="0">
                <a:latin typeface="Arial" charset="0"/>
                <a:cs typeface="Arial" charset="0"/>
              </a:rPr>
              <a:t>’</a:t>
            </a:r>
            <a:r>
              <a:rPr lang="en-US" altLang="ja-JP" dirty="0" err="1">
                <a:latin typeface="Arial" charset="0"/>
                <a:cs typeface="Arial" charset="0"/>
              </a:rPr>
              <a:t>ll</a:t>
            </a:r>
            <a:r>
              <a:rPr lang="en-US" altLang="ja-JP" dirty="0">
                <a:latin typeface="Arial" charset="0"/>
                <a:cs typeface="Arial" charset="0"/>
              </a:rPr>
              <a:t> explain an interface and a task.</a:t>
            </a:r>
          </a:p>
          <a:p>
            <a:pPr marL="628650" lvl="1" indent="-285750" eaLnBrk="1" hangingPunct="1"/>
            <a:r>
              <a:rPr lang="en-US" dirty="0">
                <a:latin typeface="Arial" charset="0"/>
                <a:cs typeface="Arial" charset="0"/>
              </a:rPr>
              <a:t>I</a:t>
            </a:r>
            <a:r>
              <a:rPr lang="ja-JP" altLang="en-US" dirty="0">
                <a:latin typeface="Arial" charset="0"/>
                <a:cs typeface="Arial" charset="0"/>
              </a:rPr>
              <a:t>’</a:t>
            </a:r>
            <a:r>
              <a:rPr lang="en-US" altLang="ja-JP" dirty="0" err="1">
                <a:latin typeface="Arial" charset="0"/>
                <a:cs typeface="Arial" charset="0"/>
              </a:rPr>
              <a:t>ll</a:t>
            </a:r>
            <a:r>
              <a:rPr lang="en-US" altLang="ja-JP" dirty="0">
                <a:latin typeface="Arial" charset="0"/>
                <a:cs typeface="Arial" charset="0"/>
              </a:rPr>
              <a:t> get you started building a storyboard.</a:t>
            </a:r>
          </a:p>
          <a:p>
            <a:pPr marL="971550" lvl="2" indent="-228600" eaLnBrk="1" hangingPunct="1"/>
            <a:r>
              <a:rPr lang="en-US" dirty="0">
                <a:latin typeface="Arial" charset="0"/>
                <a:cs typeface="Arial" charset="0"/>
              </a:rPr>
              <a:t>We</a:t>
            </a:r>
            <a:r>
              <a:rPr lang="ja-JP" altLang="en-US" dirty="0">
                <a:latin typeface="Arial" charset="0"/>
                <a:cs typeface="Arial" charset="0"/>
              </a:rPr>
              <a:t>’</a:t>
            </a:r>
            <a:r>
              <a:rPr lang="en-US" altLang="ja-JP" dirty="0" err="1">
                <a:latin typeface="Arial" charset="0"/>
                <a:cs typeface="Arial" charset="0"/>
              </a:rPr>
              <a:t>ll</a:t>
            </a:r>
            <a:r>
              <a:rPr lang="en-US" altLang="ja-JP" dirty="0">
                <a:latin typeface="Arial" charset="0"/>
                <a:cs typeface="Arial" charset="0"/>
              </a:rPr>
              <a:t> discuss your storyboard designs</a:t>
            </a:r>
          </a:p>
          <a:p>
            <a:pPr marL="628650" lvl="1" indent="-285750" eaLnBrk="1" hangingPunct="1"/>
            <a:r>
              <a:rPr lang="en-US" dirty="0">
                <a:latin typeface="Arial" charset="0"/>
                <a:cs typeface="Arial" charset="0"/>
              </a:rPr>
              <a:t>I</a:t>
            </a:r>
            <a:r>
              <a:rPr lang="ja-JP" altLang="en-US" dirty="0">
                <a:latin typeface="Arial" charset="0"/>
                <a:cs typeface="Arial" charset="0"/>
              </a:rPr>
              <a:t>’</a:t>
            </a:r>
            <a:r>
              <a:rPr lang="en-US" altLang="ja-JP" dirty="0" err="1">
                <a:latin typeface="Arial" charset="0"/>
                <a:cs typeface="Arial" charset="0"/>
              </a:rPr>
              <a:t>ll</a:t>
            </a:r>
            <a:r>
              <a:rPr lang="en-US" altLang="ja-JP" dirty="0">
                <a:latin typeface="Arial" charset="0"/>
                <a:cs typeface="Arial" charset="0"/>
              </a:rPr>
              <a:t> show you how to make predictions.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But before we begin…</a:t>
            </a:r>
          </a:p>
          <a:p>
            <a:pPr marL="628650" lvl="1" indent="-285750" eaLnBrk="1" hangingPunct="1"/>
            <a:r>
              <a:rPr lang="en-US" dirty="0">
                <a:latin typeface="Arial" charset="0"/>
                <a:cs typeface="Arial" charset="0"/>
              </a:rPr>
              <a:t>The resources you have for learning to use </a:t>
            </a:r>
            <a:r>
              <a:rPr lang="en-US" dirty="0" err="1">
                <a:latin typeface="Arial" charset="0"/>
                <a:cs typeface="Arial" charset="0"/>
              </a:rPr>
              <a:t>CogTool</a:t>
            </a:r>
            <a:r>
              <a:rPr lang="en-US" dirty="0">
                <a:latin typeface="Arial" charset="0"/>
                <a:cs typeface="Arial" charset="0"/>
              </a:rPr>
              <a:t> today and when you are back at work or school</a:t>
            </a:r>
          </a:p>
          <a:p>
            <a:pPr marL="628650" lvl="1" indent="-285750" eaLnBrk="1" hangingPunct="1"/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6C787CE-B09E-A841-9D9F-291FE6547036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25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CogTool Resources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1925" y="1390650"/>
            <a:ext cx="3192463" cy="4808538"/>
          </a:xfrm>
        </p:spPr>
        <p:txBody>
          <a:bodyPr/>
          <a:lstStyle/>
          <a:p>
            <a:pPr eaLnBrk="1" hangingPunct="1"/>
            <a:r>
              <a:rPr lang="en-US" dirty="0" err="1">
                <a:latin typeface="Arial" charset="0"/>
                <a:ea typeface="ＭＳ Ｐゴシック" charset="0"/>
              </a:rPr>
              <a:t>CogTool</a:t>
            </a:r>
            <a:r>
              <a:rPr lang="en-US" dirty="0">
                <a:latin typeface="Arial" charset="0"/>
                <a:ea typeface="ＭＳ Ｐゴシック" charset="0"/>
              </a:rPr>
              <a:t> User Guide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PDF file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Bookmarked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Comment-</a:t>
            </a:r>
            <a:br>
              <a:rPr lang="en-US" dirty="0">
                <a:latin typeface="Arial" charset="0"/>
                <a:cs typeface="Arial" charset="0"/>
              </a:rPr>
            </a:br>
            <a:r>
              <a:rPr lang="en-US" dirty="0">
                <a:latin typeface="Arial" charset="0"/>
                <a:cs typeface="Arial" charset="0"/>
              </a:rPr>
              <a:t>enabled</a:t>
            </a:r>
          </a:p>
          <a:p>
            <a:pPr eaLnBrk="1" hangingPunct="1">
              <a:buFont typeface="Wingdings" charset="0"/>
              <a:buNone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  <p:pic>
        <p:nvPicPr>
          <p:cNvPr id="53252" name="Picture 4" descr="CogToolUserGuide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092200"/>
            <a:ext cx="541020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BBF0438-BB1B-0948-9FA5-6FB8D17191A4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26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 dirty="0" err="1" smtClean="0">
                <a:latin typeface="Tahoma" charset="0"/>
                <a:ea typeface="ＭＳ Ｐゴシック" charset="0"/>
                <a:cs typeface="ＭＳ Ｐゴシック" charset="0"/>
              </a:rPr>
              <a:t>CogTool</a:t>
            </a:r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 Sources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</a:rPr>
              <a:t>Executable code, source code, documentation sources, examples, at </a:t>
            </a:r>
            <a:r>
              <a:rPr lang="en-US" dirty="0" smtClean="0">
                <a:latin typeface="Arial" charset="0"/>
                <a:ea typeface="ＭＳ Ｐゴシック" charset="0"/>
                <a:hlinkClick r:id="rId3"/>
              </a:rPr>
              <a:t>https://github.com/cogtool</a:t>
            </a:r>
            <a:endParaRPr lang="en-US" dirty="0" smtClean="0">
              <a:latin typeface="Arial" charset="0"/>
              <a:ea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 descr="CogToolGitHub_T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402" y="1981200"/>
            <a:ext cx="5562600" cy="3711759"/>
          </a:xfrm>
          <a:prstGeom prst="rect">
            <a:avLst/>
          </a:prstGeom>
        </p:spPr>
      </p:pic>
      <p:pic>
        <p:nvPicPr>
          <p:cNvPr id="4" name="Picture 3" descr="CogToolGitHub_cogtool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2" t="-5256" r="-1122" b="25420"/>
          <a:stretch/>
        </p:blipFill>
        <p:spPr>
          <a:xfrm>
            <a:off x="2514600" y="2743200"/>
            <a:ext cx="6756630" cy="3599394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 bwMode="auto">
          <a:xfrm>
            <a:off x="6629400" y="1828800"/>
            <a:ext cx="1676400" cy="533400"/>
          </a:xfrm>
          <a:prstGeom prst="wedgeRectCallout">
            <a:avLst>
              <a:gd name="adj1" fmla="val -98856"/>
              <a:gd name="adj2" fmla="val 444505"/>
            </a:avLst>
          </a:prstGeom>
          <a:solidFill>
            <a:srgbClr val="FFFFFF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Releases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38675"/>
      </p:ext>
    </p:extLst>
  </p:cSld>
  <p:clrMapOvr>
    <a:masterClrMapping/>
  </p:clrMapOvr>
  <p:transition xmlns:p14="http://schemas.microsoft.com/office/powerpoint/2010/main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BBF0438-BB1B-0948-9FA5-6FB8D17191A4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27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 dirty="0" err="1" smtClean="0">
                <a:latin typeface="Tahoma" charset="0"/>
                <a:ea typeface="ＭＳ Ｐゴシック" charset="0"/>
                <a:cs typeface="ＭＳ Ｐゴシック" charset="0"/>
              </a:rPr>
              <a:t>CogTool</a:t>
            </a:r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 discussions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</a:rPr>
              <a:t>News, discussions, tips, other helpful materials at </a:t>
            </a:r>
            <a:r>
              <a:rPr lang="en-US" dirty="0" smtClean="0">
                <a:latin typeface="Arial" charset="0"/>
                <a:ea typeface="ＭＳ Ｐゴシック" charset="0"/>
                <a:hlinkClick r:id="rId3"/>
              </a:rPr>
              <a:t>http://cogtool.com/</a:t>
            </a:r>
            <a:endParaRPr lang="en-US" dirty="0" smtClean="0">
              <a:latin typeface="Arial" charset="0"/>
              <a:ea typeface="ＭＳ Ｐゴシック" charset="0"/>
            </a:endParaRPr>
          </a:p>
          <a:p>
            <a:pPr marL="0" indent="0" eaLnBrk="1" hangingPunct="1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 descr="CogTool_WordPr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698" y="1676400"/>
            <a:ext cx="6988302" cy="50639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B1FF141-699C-E542-B11F-983B3B1C3DFF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28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5734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Interfaces and Task:</a:t>
            </a:r>
            <a:b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Collaborative </a:t>
            </a:r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Shopping </a:t>
            </a:r>
            <a:r>
              <a:rPr lang="en-US" sz="1800" dirty="0" smtClean="0">
                <a:latin typeface="Tahoma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800" dirty="0" err="1" smtClean="0">
                <a:latin typeface="Tahoma" charset="0"/>
                <a:ea typeface="ＭＳ Ｐゴシック" charset="0"/>
                <a:cs typeface="ＭＳ Ｐゴシック" charset="0"/>
              </a:rPr>
              <a:t>CollaborativeShopping_TaskInstructions.pdf</a:t>
            </a:r>
            <a:r>
              <a:rPr lang="en-US" sz="1800" dirty="0" smtClean="0">
                <a:latin typeface="Tahoma" charset="0"/>
                <a:ea typeface="ＭＳ Ｐゴシック" charset="0"/>
                <a:cs typeface="ＭＳ Ｐゴシック" charset="0"/>
              </a:rPr>
              <a:t>)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Rectangle 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In the context of roommates shopping for a couch, this example compares three ways for people to share a link on craigslist, and a comment about the item. It compares GMail, Google Notebook, and a wiki set up with Wetpaint.</a:t>
            </a:r>
          </a:p>
          <a:p>
            <a:pPr eaLnBrk="1" hangingPunct="1"/>
            <a:endParaRPr lang="en-US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Assume: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The roommates are going to follow the link to see the page, so it doesn</a:t>
            </a:r>
            <a:r>
              <a:rPr lang="ja-JP" altLang="en-US">
                <a:latin typeface="Arial" charset="0"/>
                <a:cs typeface="Arial" charset="0"/>
              </a:rPr>
              <a:t>’</a:t>
            </a:r>
            <a:r>
              <a:rPr lang="en-US" altLang="ja-JP">
                <a:latin typeface="Arial" charset="0"/>
                <a:cs typeface="Arial" charset="0"/>
              </a:rPr>
              <a:t>t matter if the link is just a URL or a page title.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All screens load immediately unless otherwise noted.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The start screen is the craigslist listing of the couch to be shared.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Any necessary sharing has already been set up (i.e., GoogleMail group, GoogleNote sharing, wiki permissions), so all we are modeling here is how long it takes to share a single link with a comment.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The user</a:t>
            </a:r>
            <a:r>
              <a:rPr lang="ja-JP" altLang="en-US">
                <a:latin typeface="Arial" charset="0"/>
                <a:cs typeface="Arial" charset="0"/>
              </a:rPr>
              <a:t>’</a:t>
            </a:r>
            <a:r>
              <a:rPr lang="en-US" altLang="ja-JP">
                <a:latin typeface="Arial" charset="0"/>
                <a:cs typeface="Arial" charset="0"/>
              </a:rPr>
              <a:t>s hand starts on the mouse</a:t>
            </a: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2418C6F-123F-CA47-9C9B-7690CC2D7D5B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29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59394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The task: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Google Notebook method - Screen 1</a:t>
            </a:r>
          </a:p>
        </p:txBody>
      </p:sp>
      <p:sp>
        <p:nvSpPr>
          <p:cNvPr id="59395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161925" y="4546600"/>
            <a:ext cx="8799513" cy="1577975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</a:rPr>
              <a:t>Highlight the title of this post, </a:t>
            </a:r>
            <a:r>
              <a:rPr lang="ja-JP" altLang="en-US">
                <a:latin typeface="Calibri" charset="0"/>
                <a:ea typeface="ＭＳ Ｐゴシック" charset="0"/>
              </a:rPr>
              <a:t>“</a:t>
            </a:r>
            <a:r>
              <a:rPr lang="en-US" altLang="ja-JP">
                <a:latin typeface="Calibri" charset="0"/>
                <a:ea typeface="ＭＳ Ｐゴシック" charset="0"/>
              </a:rPr>
              <a:t>lazyboy sofa with two recliners - $75 (shadyside)</a:t>
            </a:r>
            <a:r>
              <a:rPr lang="ja-JP" altLang="en-US">
                <a:latin typeface="Calibri" charset="0"/>
                <a:ea typeface="ＭＳ Ｐゴシック" charset="0"/>
              </a:rPr>
              <a:t>”</a:t>
            </a:r>
            <a:r>
              <a:rPr lang="en-US" altLang="ja-JP">
                <a:latin typeface="Calibri" charset="0"/>
                <a:ea typeface="ＭＳ Ｐゴシック" charset="0"/>
              </a:rPr>
              <a:t> by triple-clicking on the text.</a:t>
            </a:r>
            <a:endParaRPr lang="en-US">
              <a:latin typeface="Calibri" charset="0"/>
              <a:ea typeface="ＭＳ Ｐゴシック" charset="0"/>
            </a:endParaRPr>
          </a:p>
        </p:txBody>
      </p:sp>
      <p:pic>
        <p:nvPicPr>
          <p:cNvPr id="59396" name="Picture 13" descr="HW3_GoogleNotebook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1143000"/>
            <a:ext cx="5137150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Line 16"/>
          <p:cNvSpPr>
            <a:spLocks noChangeShapeType="1"/>
          </p:cNvSpPr>
          <p:nvPr/>
        </p:nvSpPr>
        <p:spPr bwMode="auto">
          <a:xfrm flipH="1" flipV="1">
            <a:off x="3810000" y="2057400"/>
            <a:ext cx="1143000" cy="838200"/>
          </a:xfrm>
          <a:prstGeom prst="line">
            <a:avLst/>
          </a:prstGeom>
          <a:noFill/>
          <a:ln w="76200">
            <a:solidFill>
              <a:srgbClr val="FF555B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78235E3-DEA9-E047-9BEE-4E9569D81F70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3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Agenda of this workshop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292100" indent="-292100" eaLnBrk="1" hangingPunct="1"/>
            <a:r>
              <a:rPr lang="en-US">
                <a:latin typeface="Arial" charset="0"/>
                <a:ea typeface="ＭＳ Ｐゴシック" charset="0"/>
              </a:rPr>
              <a:t>Introduction to predictive human performance modeling</a:t>
            </a:r>
          </a:p>
          <a:p>
            <a:pPr marL="292100" indent="-292100" eaLnBrk="1" hangingPunct="1"/>
            <a:r>
              <a:rPr lang="en-US">
                <a:latin typeface="Arial" charset="0"/>
                <a:ea typeface="ＭＳ Ｐゴシック" charset="0"/>
              </a:rPr>
              <a:t>Introduction to CogTool</a:t>
            </a:r>
          </a:p>
          <a:p>
            <a:pPr marL="292100" indent="-292100" eaLnBrk="1" hangingPunct="1"/>
            <a:r>
              <a:rPr lang="en-US">
                <a:latin typeface="Arial" charset="0"/>
                <a:ea typeface="ＭＳ Ｐゴシック" charset="0"/>
              </a:rPr>
              <a:t>Hands-on exercises in CogTool</a:t>
            </a:r>
          </a:p>
          <a:p>
            <a:pPr lvl="1" eaLnBrk="1" hangingPunct="1">
              <a:buFont typeface="Wingdings" charset="0"/>
              <a:buNone/>
            </a:pPr>
            <a:r>
              <a:rPr lang="en-US">
                <a:latin typeface="Arial" charset="0"/>
                <a:cs typeface="Arial" charset="0"/>
              </a:rPr>
              <a:t>	Break</a:t>
            </a:r>
          </a:p>
          <a:p>
            <a:pPr marL="292100" indent="-292100" eaLnBrk="1" hangingPunct="1"/>
            <a:r>
              <a:rPr lang="en-US">
                <a:latin typeface="Arial" charset="0"/>
                <a:ea typeface="ＭＳ Ｐゴシック" charset="0"/>
              </a:rPr>
              <a:t>Continuation of hands-on exercises</a:t>
            </a:r>
          </a:p>
          <a:p>
            <a:pPr marL="292100" indent="-292100" eaLnBrk="1" hangingPunct="1"/>
            <a:r>
              <a:rPr lang="en-US">
                <a:latin typeface="Arial" charset="0"/>
                <a:ea typeface="ＭＳ Ｐゴシック" charset="0"/>
              </a:rPr>
              <a:t>The future of predictive human performance modeling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5777998-30F1-6842-AD4F-D3F5544E8AEE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30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The task: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Google Notebook method - Screen 2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1925" y="4546600"/>
            <a:ext cx="8799513" cy="1577975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</a:rPr>
              <a:t>Click on the plus sign that appears to the right of the highlighted title.</a:t>
            </a:r>
          </a:p>
        </p:txBody>
      </p:sp>
      <p:pic>
        <p:nvPicPr>
          <p:cNvPr id="61444" name="Picture 5" descr="HW3_GoogleNotebook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575" y="1143000"/>
            <a:ext cx="5146675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Line 8"/>
          <p:cNvSpPr>
            <a:spLocks noChangeShapeType="1"/>
          </p:cNvSpPr>
          <p:nvPr/>
        </p:nvSpPr>
        <p:spPr bwMode="auto">
          <a:xfrm flipH="1" flipV="1">
            <a:off x="4267200" y="2133600"/>
            <a:ext cx="1143000" cy="838200"/>
          </a:xfrm>
          <a:prstGeom prst="line">
            <a:avLst/>
          </a:prstGeom>
          <a:noFill/>
          <a:ln w="76200">
            <a:solidFill>
              <a:srgbClr val="FF555B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373ECD7-7E9B-D84D-BDDA-72BE12CF43F8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31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The task: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Google Notebook method - Screen 3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1925" y="4546600"/>
            <a:ext cx="8799513" cy="1577975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</a:rPr>
              <a:t>Click on the </a:t>
            </a:r>
            <a:r>
              <a:rPr lang="ja-JP" altLang="en-US">
                <a:latin typeface="Calibri" charset="0"/>
                <a:ea typeface="ＭＳ Ｐゴシック" charset="0"/>
              </a:rPr>
              <a:t>“</a:t>
            </a:r>
            <a:r>
              <a:rPr lang="en-US" altLang="ja-JP">
                <a:latin typeface="Calibri" charset="0"/>
                <a:ea typeface="ＭＳ Ｐゴシック" charset="0"/>
              </a:rPr>
              <a:t>Note this</a:t>
            </a:r>
            <a:r>
              <a:rPr lang="ja-JP" altLang="en-US">
                <a:latin typeface="Calibri" charset="0"/>
                <a:ea typeface="ＭＳ Ｐゴシック" charset="0"/>
              </a:rPr>
              <a:t>”</a:t>
            </a:r>
            <a:r>
              <a:rPr lang="en-US" altLang="ja-JP">
                <a:latin typeface="Calibri" charset="0"/>
                <a:ea typeface="ＭＳ Ｐゴシック" charset="0"/>
              </a:rPr>
              <a:t> that appears in place of the plus sign. 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</a:rPr>
              <a:t>After 1.25 seconds, the Google Notebook appears at the bottom right of the screen.</a:t>
            </a:r>
          </a:p>
        </p:txBody>
      </p:sp>
      <p:pic>
        <p:nvPicPr>
          <p:cNvPr id="63492" name="Picture 7" descr="HW3_GoogleNotebook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4750" y="1143000"/>
            <a:ext cx="5146675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Line 8"/>
          <p:cNvSpPr>
            <a:spLocks noChangeShapeType="1"/>
          </p:cNvSpPr>
          <p:nvPr/>
        </p:nvSpPr>
        <p:spPr bwMode="auto">
          <a:xfrm flipH="1" flipV="1">
            <a:off x="4127500" y="2133600"/>
            <a:ext cx="1143000" cy="838200"/>
          </a:xfrm>
          <a:prstGeom prst="line">
            <a:avLst/>
          </a:prstGeom>
          <a:noFill/>
          <a:ln w="76200">
            <a:solidFill>
              <a:srgbClr val="FF555B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53DEE32-B1DD-7749-9908-0818158454FC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32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The task: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Google Notebook method - Screen 4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1925" y="4546600"/>
            <a:ext cx="8799513" cy="1577975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</a:rPr>
              <a:t>The cursor is already in the comment field below the link.</a:t>
            </a: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</a:rPr>
              <a:t>Type </a:t>
            </a:r>
            <a:r>
              <a:rPr lang="ja-JP" altLang="en-US">
                <a:latin typeface="Calibri" charset="0"/>
                <a:ea typeface="ＭＳ Ｐゴシック" charset="0"/>
              </a:rPr>
              <a:t>“</a:t>
            </a:r>
            <a:r>
              <a:rPr lang="en-US" altLang="ja-JP">
                <a:latin typeface="Calibri" charset="0"/>
                <a:ea typeface="ＭＳ Ｐゴシック" charset="0"/>
              </a:rPr>
              <a:t>I like the color and price.</a:t>
            </a:r>
            <a:r>
              <a:rPr lang="ja-JP" altLang="en-US">
                <a:latin typeface="Calibri" charset="0"/>
                <a:ea typeface="ＭＳ Ｐゴシック" charset="0"/>
              </a:rPr>
              <a:t>”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Calibri" charset="0"/>
                <a:ea typeface="ＭＳ Ｐゴシック" charset="0"/>
              </a:rPr>
              <a:t>Click on </a:t>
            </a:r>
            <a:r>
              <a:rPr lang="ja-JP" altLang="en-US">
                <a:latin typeface="Calibri" charset="0"/>
                <a:ea typeface="ＭＳ Ｐゴシック" charset="0"/>
              </a:rPr>
              <a:t>“</a:t>
            </a:r>
            <a:r>
              <a:rPr lang="en-US" altLang="ja-JP">
                <a:latin typeface="Calibri" charset="0"/>
                <a:ea typeface="ＭＳ Ｐゴシック" charset="0"/>
              </a:rPr>
              <a:t>Save now</a:t>
            </a:r>
            <a:r>
              <a:rPr lang="ja-JP" altLang="en-US">
                <a:latin typeface="Calibri" charset="0"/>
                <a:ea typeface="ＭＳ Ｐゴシック" charset="0"/>
              </a:rPr>
              <a:t>”</a:t>
            </a:r>
            <a:endParaRPr lang="en-US">
              <a:latin typeface="Calibri" charset="0"/>
              <a:ea typeface="ＭＳ Ｐゴシック" charset="0"/>
            </a:endParaRPr>
          </a:p>
        </p:txBody>
      </p:sp>
      <p:pic>
        <p:nvPicPr>
          <p:cNvPr id="65540" name="Picture 7" descr="HW3_GoogleNotebook_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100" y="1143000"/>
            <a:ext cx="5146675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Line 8"/>
          <p:cNvSpPr>
            <a:spLocks noChangeShapeType="1"/>
          </p:cNvSpPr>
          <p:nvPr/>
        </p:nvSpPr>
        <p:spPr bwMode="auto">
          <a:xfrm>
            <a:off x="6067425" y="2667000"/>
            <a:ext cx="1143000" cy="838200"/>
          </a:xfrm>
          <a:prstGeom prst="line">
            <a:avLst/>
          </a:prstGeom>
          <a:noFill/>
          <a:ln w="76200">
            <a:solidFill>
              <a:srgbClr val="FF555B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3D08038-0088-354C-8DC7-EBDA367F3783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33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The task: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Google Notebook method - End of Task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1925" y="4546600"/>
            <a:ext cx="8799513" cy="1577975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</a:rPr>
              <a:t>Look at </a:t>
            </a:r>
            <a:r>
              <a:rPr lang="ja-JP" altLang="en-US">
                <a:latin typeface="Calibri" charset="0"/>
                <a:ea typeface="ＭＳ Ｐゴシック" charset="0"/>
              </a:rPr>
              <a:t>“</a:t>
            </a:r>
            <a:r>
              <a:rPr lang="en-US" altLang="ja-JP">
                <a:latin typeface="Calibri" charset="0"/>
                <a:ea typeface="ＭＳ Ｐゴシック" charset="0"/>
              </a:rPr>
              <a:t>Saved</a:t>
            </a:r>
            <a:r>
              <a:rPr lang="ja-JP" altLang="en-US">
                <a:latin typeface="Calibri" charset="0"/>
                <a:ea typeface="ＭＳ Ｐゴシック" charset="0"/>
              </a:rPr>
              <a:t>”</a:t>
            </a:r>
            <a:r>
              <a:rPr lang="en-US" altLang="ja-JP">
                <a:latin typeface="Calibri" charset="0"/>
                <a:ea typeface="ＭＳ Ｐゴシック" charset="0"/>
              </a:rPr>
              <a:t>, which has changed from </a:t>
            </a:r>
            <a:r>
              <a:rPr lang="ja-JP" altLang="en-US">
                <a:latin typeface="Calibri" charset="0"/>
                <a:ea typeface="ＭＳ Ｐゴシック" charset="0"/>
              </a:rPr>
              <a:t>“</a:t>
            </a:r>
            <a:r>
              <a:rPr lang="en-US" altLang="ja-JP">
                <a:latin typeface="Calibri" charset="0"/>
                <a:ea typeface="ＭＳ Ｐゴシック" charset="0"/>
              </a:rPr>
              <a:t>Save now</a:t>
            </a:r>
            <a:r>
              <a:rPr lang="ja-JP" altLang="en-US">
                <a:latin typeface="Calibri" charset="0"/>
                <a:ea typeface="ＭＳ Ｐゴシック" charset="0"/>
              </a:rPr>
              <a:t>”</a:t>
            </a:r>
            <a:r>
              <a:rPr lang="en-US" altLang="ja-JP">
                <a:latin typeface="Calibri" charset="0"/>
                <a:ea typeface="ＭＳ Ｐゴシック" charset="0"/>
              </a:rPr>
              <a:t> which indicates that the link and comment have been saved.</a:t>
            </a:r>
          </a:p>
          <a:p>
            <a:pPr eaLnBrk="1" hangingPunct="1"/>
            <a:endParaRPr lang="en-US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b="1">
                <a:latin typeface="Calibri" charset="0"/>
                <a:ea typeface="ＭＳ Ｐゴシック" charset="0"/>
              </a:rPr>
              <a:t>This is the end of the task using Google Notebook.</a:t>
            </a:r>
          </a:p>
        </p:txBody>
      </p:sp>
      <p:pic>
        <p:nvPicPr>
          <p:cNvPr id="67588" name="Picture 7" descr="HW3_GoogleNotebook_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4750" y="1143000"/>
            <a:ext cx="5146675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Line 8"/>
          <p:cNvSpPr>
            <a:spLocks noChangeShapeType="1"/>
          </p:cNvSpPr>
          <p:nvPr/>
        </p:nvSpPr>
        <p:spPr bwMode="auto">
          <a:xfrm flipH="1">
            <a:off x="7210425" y="2667000"/>
            <a:ext cx="1143000" cy="838200"/>
          </a:xfrm>
          <a:prstGeom prst="line">
            <a:avLst/>
          </a:prstGeom>
          <a:noFill/>
          <a:ln w="76200">
            <a:solidFill>
              <a:srgbClr val="FF555B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CF424BD-4CDA-3348-B60E-62997F05E000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34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Creating </a:t>
            </a:r>
            <a:r>
              <a:rPr lang="en-US" dirty="0" err="1" smtClean="0">
                <a:latin typeface="Tahoma" charset="0"/>
                <a:ea typeface="ＭＳ Ｐゴシック" charset="0"/>
                <a:cs typeface="ＭＳ Ｐゴシック" charset="0"/>
              </a:rPr>
              <a:t>CogTool</a:t>
            </a:r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 models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The project window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Columns are </a:t>
            </a:r>
            <a:r>
              <a:rPr lang="en-US" dirty="0" smtClean="0">
                <a:latin typeface="Arial" charset="0"/>
                <a:cs typeface="Arial" charset="0"/>
              </a:rPr>
              <a:t>designs – In this course we will eventually have 3 columns</a:t>
            </a:r>
            <a:endParaRPr lang="en-US" dirty="0">
              <a:latin typeface="Arial" charset="0"/>
              <a:cs typeface="Arial" charset="0"/>
            </a:endParaRPr>
          </a:p>
          <a:p>
            <a:pPr lvl="2" eaLnBrk="1" hangingPunct="1"/>
            <a:r>
              <a:rPr lang="en-US" dirty="0" err="1">
                <a:latin typeface="Arial" charset="0"/>
                <a:cs typeface="Arial" charset="0"/>
              </a:rPr>
              <a:t>GoogleNotebook</a:t>
            </a:r>
            <a:endParaRPr lang="en-US" dirty="0">
              <a:latin typeface="Arial" charset="0"/>
              <a:cs typeface="Arial" charset="0"/>
            </a:endParaRPr>
          </a:p>
          <a:p>
            <a:pPr lvl="2" eaLnBrk="1" hangingPunct="1"/>
            <a:r>
              <a:rPr lang="en-US" dirty="0" err="1">
                <a:latin typeface="Arial" charset="0"/>
                <a:cs typeface="Arial" charset="0"/>
              </a:rPr>
              <a:t>GMail</a:t>
            </a:r>
            <a:endParaRPr lang="en-US" dirty="0">
              <a:latin typeface="Arial" charset="0"/>
              <a:cs typeface="Arial" charset="0"/>
            </a:endParaRPr>
          </a:p>
          <a:p>
            <a:pPr lvl="2" eaLnBrk="1" hangingPunct="1"/>
            <a:r>
              <a:rPr lang="en-US" dirty="0" err="1">
                <a:latin typeface="Arial" charset="0"/>
                <a:cs typeface="Arial" charset="0"/>
              </a:rPr>
              <a:t>Wetpaint</a:t>
            </a:r>
            <a:endParaRPr lang="en-US" dirty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Rows are </a:t>
            </a:r>
            <a:r>
              <a:rPr lang="en-US" dirty="0" smtClean="0">
                <a:latin typeface="Arial" charset="0"/>
                <a:cs typeface="Arial" charset="0"/>
              </a:rPr>
              <a:t>tasks – in this course, we will only have one row</a:t>
            </a:r>
            <a:endParaRPr lang="en-US" dirty="0">
              <a:latin typeface="Arial" charset="0"/>
              <a:cs typeface="Arial" charset="0"/>
            </a:endParaRPr>
          </a:p>
          <a:p>
            <a:pPr lvl="2" eaLnBrk="1" hangingPunct="1"/>
            <a:r>
              <a:rPr lang="en-US" dirty="0">
                <a:latin typeface="Arial" charset="0"/>
                <a:cs typeface="Arial" charset="0"/>
              </a:rPr>
              <a:t>Share link and comment</a:t>
            </a:r>
          </a:p>
          <a:p>
            <a:pPr lvl="2" eaLnBrk="1" hangingPunct="1"/>
            <a:r>
              <a:rPr lang="en-US" dirty="0">
                <a:latin typeface="Arial" charset="0"/>
                <a:cs typeface="Arial" charset="0"/>
              </a:rPr>
              <a:t>Additional tasks would be in additional rows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Each cell will contain a </a:t>
            </a:r>
            <a:r>
              <a:rPr lang="en-US" dirty="0" smtClean="0">
                <a:latin typeface="Arial" charset="0"/>
                <a:cs typeface="Arial" charset="0"/>
              </a:rPr>
              <a:t>prediction of how long it would take a skilled user to perform the task on the UI design</a:t>
            </a:r>
            <a:endParaRPr lang="en-US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</a:rPr>
              <a:t>I’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ll make the model for </a:t>
            </a:r>
            <a:r>
              <a:rPr lang="en-US" altLang="ja-JP" dirty="0">
                <a:latin typeface="Arial" charset="0"/>
                <a:ea typeface="ＭＳ Ｐゴシック" charset="0"/>
              </a:rPr>
              <a:t>the </a:t>
            </a:r>
            <a:r>
              <a:rPr lang="en-US" altLang="ja-JP" dirty="0" err="1" smtClean="0">
                <a:latin typeface="Arial" charset="0"/>
                <a:ea typeface="ＭＳ Ｐゴシック" charset="0"/>
              </a:rPr>
              <a:t>GoogleNotebook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 UI design and </a:t>
            </a:r>
            <a:r>
              <a:rPr lang="en-US" altLang="ja-JP" dirty="0">
                <a:latin typeface="Arial" charset="0"/>
                <a:ea typeface="ＭＳ Ｐゴシック" charset="0"/>
              </a:rPr>
              <a:t>the </a:t>
            </a:r>
            <a:r>
              <a:rPr lang="en-US" altLang="ja-JP" dirty="0" err="1" smtClean="0">
                <a:latin typeface="Arial" charset="0"/>
                <a:ea typeface="ＭＳ Ｐゴシック" charset="0"/>
              </a:rPr>
              <a:t>Share_link_and</a:t>
            </a:r>
            <a:r>
              <a:rPr lang="en-US" altLang="ja-JP" dirty="0" err="1">
                <a:latin typeface="Arial" charset="0"/>
                <a:ea typeface="ＭＳ Ｐゴシック" charset="0"/>
              </a:rPr>
              <a:t>_</a:t>
            </a:r>
            <a:r>
              <a:rPr lang="en-US" altLang="ja-JP" dirty="0" err="1" smtClean="0">
                <a:latin typeface="Arial" charset="0"/>
                <a:ea typeface="ＭＳ Ｐゴシック" charset="0"/>
              </a:rPr>
              <a:t>comment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 </a:t>
            </a:r>
            <a:r>
              <a:rPr lang="en-US" altLang="ja-JP" dirty="0">
                <a:latin typeface="Arial" charset="0"/>
                <a:ea typeface="ＭＳ Ｐゴシック" charset="0"/>
              </a:rPr>
              <a:t>task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You follow along and </a:t>
            </a:r>
            <a:r>
              <a:rPr lang="en-US" dirty="0" smtClean="0">
                <a:latin typeface="Arial" charset="0"/>
                <a:ea typeface="ＭＳ Ｐゴシック" charset="0"/>
              </a:rPr>
              <a:t>create </a:t>
            </a:r>
            <a:r>
              <a:rPr lang="en-US" dirty="0" err="1" smtClean="0">
                <a:latin typeface="Arial" charset="0"/>
                <a:ea typeface="ＭＳ Ｐゴシック" charset="0"/>
              </a:rPr>
              <a:t>yoiur</a:t>
            </a:r>
            <a:r>
              <a:rPr lang="en-US" dirty="0" smtClean="0">
                <a:latin typeface="Arial" charset="0"/>
                <a:ea typeface="ＭＳ Ｐゴシック" charset="0"/>
              </a:rPr>
              <a:t> model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ED31451-0BE7-7644-9CA5-4342149F18A2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35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Open CogTool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1925" y="5372100"/>
            <a:ext cx="8799513" cy="82708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Click Create</a:t>
            </a:r>
          </a:p>
        </p:txBody>
      </p:sp>
      <p:pic>
        <p:nvPicPr>
          <p:cNvPr id="71684" name="Picture 6" descr="Picture 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481763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5A73FAC-43C0-2E45-A7A6-B04F2454A008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36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Create a new project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1925" y="5748338"/>
            <a:ext cx="8799513" cy="45085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Fill in the name and devices of the Google Notebook interface</a:t>
            </a:r>
          </a:p>
        </p:txBody>
      </p:sp>
      <p:pic>
        <p:nvPicPr>
          <p:cNvPr id="73732" name="Picture 4" descr="Create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8900" y="1143000"/>
            <a:ext cx="6946900" cy="453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8A3FCA6-D7FC-114B-99D8-F3D2F9442EC9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37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Ready to start mocking up the interface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1925" y="5522913"/>
            <a:ext cx="8799513" cy="676275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Save this as MyCollaborativeShopping.cgt</a:t>
            </a:r>
          </a:p>
        </p:txBody>
      </p:sp>
      <p:pic>
        <p:nvPicPr>
          <p:cNvPr id="75780" name="Picture 7" descr="Picture 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066800"/>
            <a:ext cx="5181600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14A617-DEC7-7F4A-BE92-8E77242B0C46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38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Creating the Prototype of the Design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A prototype is expressed in a storyboard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Frames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Transitions from one frame to another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Each frame has the widgets it needs to do the task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Buttons, Menus, Text boxes, Text, etc.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All frames in a design also have access to the devices associated with the design</a:t>
            </a:r>
          </a:p>
          <a:p>
            <a:pPr lvl="2" eaLnBrk="1" hangingPunct="1"/>
            <a:r>
              <a:rPr lang="en-US">
                <a:latin typeface="Arial" charset="0"/>
                <a:cs typeface="Arial" charset="0"/>
              </a:rPr>
              <a:t>Keyboard, mouse, microphone, speaker, touch screen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Transitions represent actions on the widgets or devices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Transitions take the interface from frame to frame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432E53F-4019-474D-91D7-53DE83447272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39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7987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  <a:t>Making a storyboard of the Google Notebook interface</a:t>
            </a:r>
            <a:b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Creating the frames</a:t>
            </a:r>
          </a:p>
        </p:txBody>
      </p:sp>
      <p:sp>
        <p:nvSpPr>
          <p:cNvPr id="79875" name="Rectangle 5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What does the screen look like at each step in the task?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Because we are analyzing an existing system, we can import screen shots into frames</a:t>
            </a:r>
          </a:p>
          <a:p>
            <a:pPr lvl="1" eaLnBrk="1" hangingPunct="1"/>
            <a:r>
              <a:rPr lang="en-US" dirty="0">
                <a:latin typeface="Arial" charset="0"/>
                <a:cs typeface="Arial" charset="0"/>
              </a:rPr>
              <a:t>Choose Modify&gt;Import Images as New Frames…</a:t>
            </a:r>
          </a:p>
          <a:p>
            <a:pPr lvl="2" eaLnBrk="1" hangingPunct="1"/>
            <a:r>
              <a:rPr lang="en-US" dirty="0">
                <a:latin typeface="Arial" charset="0"/>
                <a:cs typeface="Arial" charset="0"/>
              </a:rPr>
              <a:t>Navigate to the folder called </a:t>
            </a:r>
            <a:r>
              <a:rPr lang="en-US" dirty="0" err="1">
                <a:latin typeface="Arial" charset="0"/>
                <a:cs typeface="Arial" charset="0"/>
              </a:rPr>
              <a:t>ColaborativeShoppingImages</a:t>
            </a:r>
            <a:endParaRPr lang="en-US" dirty="0">
              <a:latin typeface="Arial" charset="0"/>
              <a:cs typeface="Arial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How do the things on each screen act?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What widgets act like that?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sz="1000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677781E-96D1-F747-B6A8-6D7520B5B76A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4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Agenda of this workshop</a:t>
            </a:r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292100" indent="-292100" eaLnBrk="1" hangingPunct="1"/>
            <a:r>
              <a:rPr lang="en-US">
                <a:latin typeface="Arial" charset="0"/>
                <a:ea typeface="ＭＳ Ｐゴシック" charset="0"/>
              </a:rPr>
              <a:t>Introduction to predictive human performance modeling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Introduction to CogTool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Hands-on exercises in CogTool</a:t>
            </a:r>
          </a:p>
          <a:p>
            <a:pPr lvl="1" eaLnBrk="1" hangingPunct="1">
              <a:buFont typeface="Wingdings" charset="0"/>
              <a:buNone/>
            </a:pPr>
            <a:r>
              <a:rPr lang="en-US">
                <a:solidFill>
                  <a:schemeClr val="accent1"/>
                </a:solidFill>
                <a:latin typeface="Arial" charset="0"/>
                <a:cs typeface="Arial" charset="0"/>
              </a:rPr>
              <a:t>	Break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Continuation of hands-on exercises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The future of predictive human performance modeling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7C59871-4261-C84F-A4BD-BDE82E9F872A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40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  <a:t>Making a storyboard of the Google Notebook interface</a:t>
            </a:r>
            <a:b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Drawing transitions in the Design window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What would the users do at the start screen?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What feedback would a user get?</a:t>
            </a:r>
          </a:p>
          <a:p>
            <a:pPr marL="0" indent="0" eaLnBrk="1" hangingPunct="1"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C2DA5DB-FEF1-B746-B950-F2382CBAACC7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41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  <a:t>Making predictions about the Google Notebook interface</a:t>
            </a:r>
            <a:b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Demonstrating a task &amp; computing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Demonstrating a task creates a script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The script creates code that runs in the ACT-R cognitive engine </a:t>
            </a:r>
            <a:r>
              <a:rPr lang="en-US" sz="1200" dirty="0">
                <a:latin typeface="Arial" charset="0"/>
                <a:ea typeface="ＭＳ Ｐゴシック" charset="0"/>
              </a:rPr>
              <a:t>(Anderson, et al., 2004)</a:t>
            </a:r>
            <a:r>
              <a:rPr lang="en-US" dirty="0">
                <a:latin typeface="Arial" charset="0"/>
                <a:ea typeface="ＭＳ Ｐゴシック" charset="0"/>
              </a:rPr>
              <a:t> and makes a prediction of task execution time by a skilled user.</a:t>
            </a:r>
          </a:p>
          <a:p>
            <a:pPr marL="0" indent="0" eaLnBrk="1" hangingPunct="1">
              <a:buNone/>
            </a:pPr>
            <a:endParaRPr lang="en-US" sz="1600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dirty="0">
                <a:latin typeface="Arial" charset="0"/>
                <a:cs typeface="Arial" charset="0"/>
              </a:rPr>
              <a:t>you are done, hit compute and we</a:t>
            </a:r>
            <a:r>
              <a:rPr lang="ja-JP" altLang="en-US" dirty="0">
                <a:latin typeface="Arial" charset="0"/>
                <a:cs typeface="Arial" charset="0"/>
              </a:rPr>
              <a:t>’</a:t>
            </a:r>
            <a:r>
              <a:rPr lang="en-US" altLang="ja-JP" dirty="0" err="1">
                <a:latin typeface="Arial" charset="0"/>
                <a:cs typeface="Arial" charset="0"/>
              </a:rPr>
              <a:t>ll</a:t>
            </a:r>
            <a:r>
              <a:rPr lang="en-US" altLang="ja-JP" dirty="0">
                <a:latin typeface="Arial" charset="0"/>
                <a:cs typeface="Arial" charset="0"/>
              </a:rPr>
              <a:t> compare predictions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ogleNotebookVisualizatio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180989"/>
            <a:ext cx="7772400" cy="3762611"/>
          </a:xfrm>
          <a:prstGeom prst="rect">
            <a:avLst/>
          </a:prstGeom>
        </p:spPr>
      </p:pic>
      <p:sp>
        <p:nvSpPr>
          <p:cNvPr id="8601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AE0DC20-592F-B043-8C7A-59D2E3BCCF51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42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  <a:t>Making predictions about the Google Notebook interface</a:t>
            </a:r>
            <a:b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Exploring the visualization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Computing creates an ACT-R trace that can be visualized in an interactive time-line</a:t>
            </a:r>
          </a:p>
          <a:p>
            <a:pPr marL="0" indent="0" eaLnBrk="1" hangingPunct="1">
              <a:buNone/>
            </a:pPr>
            <a:endParaRPr lang="en-US" altLang="ja-JP" dirty="0">
              <a:latin typeface="Arial" charset="0"/>
              <a:ea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3" name="Rectangular Callout 12"/>
          <p:cNvSpPr/>
          <p:nvPr/>
        </p:nvSpPr>
        <p:spPr bwMode="auto">
          <a:xfrm>
            <a:off x="6934200" y="5791200"/>
            <a:ext cx="1752600" cy="609600"/>
          </a:xfrm>
          <a:prstGeom prst="wedgeRectCallout">
            <a:avLst>
              <a:gd name="adj1" fmla="val -1243"/>
              <a:gd name="adj2" fmla="val -321948"/>
            </a:avLst>
          </a:prstGeom>
          <a:solidFill>
            <a:srgbClr val="98EC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3810000" y="5791200"/>
            <a:ext cx="4953000" cy="609600"/>
          </a:xfrm>
          <a:prstGeom prst="wedgeRectCallout">
            <a:avLst>
              <a:gd name="adj1" fmla="val -70057"/>
              <a:gd name="adj2" fmla="val -228668"/>
            </a:avLst>
          </a:prstGeom>
          <a:solidFill>
            <a:srgbClr val="98EC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Click on a area in the timeline and see the corresponding ACT-R trace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1219200" y="1828800"/>
            <a:ext cx="3733800" cy="381000"/>
          </a:xfrm>
          <a:prstGeom prst="wedgeRectCallout">
            <a:avLst>
              <a:gd name="adj1" fmla="val -7438"/>
              <a:gd name="adj2" fmla="val 146008"/>
            </a:avLst>
          </a:prstGeom>
          <a:solidFill>
            <a:srgbClr val="FF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Overview (scale and slide)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76200" y="2971800"/>
            <a:ext cx="1752600" cy="381000"/>
          </a:xfrm>
          <a:prstGeom prst="wedgeRectCallout">
            <a:avLst>
              <a:gd name="adj1" fmla="val 140201"/>
              <a:gd name="adj2" fmla="val 58947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System actions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76200" y="3505200"/>
            <a:ext cx="1752600" cy="685800"/>
          </a:xfrm>
          <a:prstGeom prst="wedgeRectCallout">
            <a:avLst>
              <a:gd name="adj1" fmla="val 77468"/>
              <a:gd name="adj2" fmla="val 19838"/>
            </a:avLst>
          </a:prstGeom>
          <a:solidFill>
            <a:srgbClr val="F0D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Perception (eyes &amp; ears)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76200" y="4343400"/>
            <a:ext cx="1752600" cy="381000"/>
          </a:xfrm>
          <a:prstGeom prst="wedgeRectCallout">
            <a:avLst>
              <a:gd name="adj1" fmla="val 75305"/>
              <a:gd name="adj2" fmla="val 41535"/>
            </a:avLst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Thoughts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76200" y="5029200"/>
            <a:ext cx="1905000" cy="685800"/>
          </a:xfrm>
          <a:prstGeom prst="wedgeRectCallout">
            <a:avLst>
              <a:gd name="adj1" fmla="val 71043"/>
              <a:gd name="adj2" fmla="val -32399"/>
            </a:avLst>
          </a:prstGeom>
          <a:solidFill>
            <a:srgbClr val="FEBEC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Motor Actions (hands &amp;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ＭＳ Ｐゴシック" charset="0"/>
              </a:rPr>
              <a:t> voice)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3E868FB-BBD8-244F-93F4-3A573D66B331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43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Now you create the models for GMail and WetPaint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</a:rPr>
              <a:t>You</a:t>
            </a:r>
            <a:r>
              <a:rPr lang="ja-JP" altLang="en-US" dirty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err="1">
                <a:latin typeface="Arial" charset="0"/>
                <a:ea typeface="ＭＳ Ｐゴシック" charset="0"/>
              </a:rPr>
              <a:t>ll</a:t>
            </a:r>
            <a:r>
              <a:rPr lang="en-US" altLang="ja-JP" dirty="0">
                <a:latin typeface="Arial" charset="0"/>
                <a:ea typeface="ＭＳ Ｐゴシック" charset="0"/>
              </a:rPr>
              <a:t> work for a while on your own</a:t>
            </a:r>
          </a:p>
          <a:p>
            <a:r>
              <a:rPr lang="en-US" dirty="0">
                <a:latin typeface="Arial" charset="0"/>
                <a:ea typeface="ＭＳ Ｐゴシック" charset="0"/>
              </a:rPr>
              <a:t>If you have any questions, </a:t>
            </a:r>
            <a:r>
              <a:rPr lang="en-US" dirty="0" smtClean="0">
                <a:latin typeface="Arial" charset="0"/>
                <a:ea typeface="ＭＳ Ｐゴシック" charset="0"/>
              </a:rPr>
              <a:t>put them in the chat and </a:t>
            </a:r>
            <a:r>
              <a:rPr lang="en-US" dirty="0">
                <a:latin typeface="Arial" charset="0"/>
                <a:ea typeface="ＭＳ Ｐゴシック" charset="0"/>
              </a:rPr>
              <a:t>I</a:t>
            </a:r>
            <a:r>
              <a:rPr lang="ja-JP" altLang="en-US" dirty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err="1">
                <a:latin typeface="Arial" charset="0"/>
                <a:ea typeface="ＭＳ Ｐゴシック" charset="0"/>
              </a:rPr>
              <a:t>ll</a:t>
            </a:r>
            <a:r>
              <a:rPr lang="en-US" altLang="ja-JP" dirty="0">
                <a:latin typeface="Arial" charset="0"/>
                <a:ea typeface="ＭＳ Ｐゴシック" charset="0"/>
              </a:rPr>
              <a:t> answer them</a:t>
            </a:r>
          </a:p>
          <a:p>
            <a:pPr>
              <a:buFont typeface="Wingdings" charset="0"/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</a:rPr>
              <a:t>Take a break whenever you </a:t>
            </a:r>
            <a:r>
              <a:rPr lang="en-US" dirty="0" smtClean="0">
                <a:latin typeface="Arial" charset="0"/>
                <a:ea typeface="ＭＳ Ｐゴシック" charset="0"/>
              </a:rPr>
              <a:t>want</a:t>
            </a:r>
          </a:p>
          <a:p>
            <a:pPr lvl="1"/>
            <a:endParaRPr lang="en-US" dirty="0">
              <a:latin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</a:rPr>
              <a:t>When you finish, let me know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</a:rPr>
              <a:t>We</a:t>
            </a:r>
            <a:r>
              <a:rPr lang="ja-JP" altLang="en-US" dirty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err="1">
                <a:latin typeface="Arial" charset="0"/>
                <a:ea typeface="ＭＳ Ｐゴシック" charset="0"/>
              </a:rPr>
              <a:t>ll</a:t>
            </a:r>
            <a:r>
              <a:rPr lang="en-US" altLang="ja-JP" dirty="0">
                <a:latin typeface="Arial" charset="0"/>
                <a:ea typeface="ＭＳ Ｐゴシック" charset="0"/>
              </a:rPr>
              <a:t> get back together when most people are done, discuss anything you</a:t>
            </a:r>
            <a:r>
              <a:rPr lang="ja-JP" altLang="en-US" dirty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>
                <a:latin typeface="Arial" charset="0"/>
                <a:ea typeface="ＭＳ Ｐゴシック" charset="0"/>
              </a:rPr>
              <a:t>d like about the 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exercise</a:t>
            </a:r>
          </a:p>
          <a:p>
            <a:pPr lvl="1"/>
            <a:r>
              <a:rPr lang="en-US" altLang="ja-JP" dirty="0" smtClean="0">
                <a:latin typeface="Arial" charset="0"/>
                <a:ea typeface="ＭＳ Ｐゴシック" charset="0"/>
              </a:rPr>
              <a:t>Let’s pick a time to reconvene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BA53897-1054-9C42-B6E1-0C522F5B6DD1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44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Visualization of Google Notebook and GMail</a:t>
            </a: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90117" name="Picture 4" descr="Notebook_v_GM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" y="1066800"/>
            <a:ext cx="9050338" cy="582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C52521E-E2C8-3B40-8092-967436582F12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45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92162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 completed comparison of the interfaces</a:t>
            </a:r>
          </a:p>
        </p:txBody>
      </p:sp>
      <p:sp>
        <p:nvSpPr>
          <p:cNvPr id="92163" name="Rectangle 5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latin typeface="Arial" charset="0"/>
                <a:ea typeface="ＭＳ Ｐゴシック" charset="0"/>
              </a:rPr>
              <a:t>… can be found in CollaborativeShopping.cgt</a:t>
            </a: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DDEA71A-B71D-E545-B51E-C21F66868CFE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46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Agenda of this workshop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Introduction to predictive human performance modeling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Introduction to CogTool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Hands-on exercises in CogTool</a:t>
            </a:r>
          </a:p>
          <a:p>
            <a:pPr lvl="1" eaLnBrk="1" hangingPunct="1"/>
            <a:r>
              <a:rPr lang="en-US">
                <a:solidFill>
                  <a:schemeClr val="accent1"/>
                </a:solidFill>
                <a:latin typeface="Arial" charset="0"/>
                <a:cs typeface="Arial" charset="0"/>
              </a:rPr>
              <a:t>Break</a:t>
            </a:r>
          </a:p>
          <a:p>
            <a:pPr marL="292100" indent="-292100" eaLnBrk="1" hangingPunct="1"/>
            <a:r>
              <a:rPr lang="en-US">
                <a:solidFill>
                  <a:schemeClr val="accent1"/>
                </a:solidFill>
                <a:latin typeface="Arial" charset="0"/>
                <a:ea typeface="ＭＳ Ｐゴシック" charset="0"/>
              </a:rPr>
              <a:t>Continuation of hands-on exercises</a:t>
            </a:r>
          </a:p>
          <a:p>
            <a:pPr marL="292100" indent="-292100" eaLnBrk="1" hangingPunct="1"/>
            <a:r>
              <a:rPr lang="en-US">
                <a:latin typeface="Arial" charset="0"/>
                <a:ea typeface="ＭＳ Ｐゴシック" charset="0"/>
              </a:rPr>
              <a:t>The future of predictive human performance modeling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5C21722-9C20-EF46-8232-F477BEFBBD17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47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Remember when I introduced CogTool?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Goal: Make it easier to construct human behavior models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Reduce the cost of learning and creating valid cognitive models</a:t>
            </a:r>
          </a:p>
          <a:p>
            <a:pPr eaLnBrk="1" hangingPunct="1"/>
            <a:r>
              <a:rPr lang="ja-JP" altLang="en-US">
                <a:latin typeface="Arial" charset="0"/>
                <a:ea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</a:rPr>
              <a:t>Toe in the door</a:t>
            </a:r>
            <a:r>
              <a:rPr lang="ja-JP" altLang="en-US">
                <a:latin typeface="Arial" charset="0"/>
                <a:ea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</a:rPr>
              <a:t> philosophy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First, make the simplest models really really easy</a:t>
            </a:r>
          </a:p>
          <a:p>
            <a:pPr lvl="2" eaLnBrk="1" hangingPunct="1"/>
            <a:r>
              <a:rPr lang="en-US">
                <a:latin typeface="Arial" charset="0"/>
                <a:cs typeface="Arial" charset="0"/>
              </a:rPr>
              <a:t>Hope that interest in more powerful, but complex, modeling will follow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Gradually expand the power of the tool without sacrificing usability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Expand the scope of what models can predict, e.g., 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New domains beyond office work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Other measures besides task execution time of skilled users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BFE0289-4076-D648-9875-356DD8CD0D47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48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Reducing the cost of modeling so it can be a practical tool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Five cases at IBM in 2010 (Bellamy, John &amp; Kogan, 2011)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contract compliance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communication within a product team and between a product team and its customer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assigning appropriate personnel to fix customer complaints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quantitatively assessing design ideas before a line of code is written</a:t>
            </a:r>
          </a:p>
          <a:p>
            <a:pPr lvl="1" eaLnBrk="1" hangingPunct="1"/>
            <a:endParaRPr lang="en-US">
              <a:latin typeface="Arial" charset="0"/>
              <a:cs typeface="Arial" charset="0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Recent case at IBM doing collaborative, distributed modeling</a:t>
            </a:r>
            <a:br>
              <a:rPr lang="en-US">
                <a:latin typeface="Arial" charset="0"/>
                <a:ea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</a:rPr>
              <a:t>(John, Starr &amp; Utesch, CHI 2012)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A52EA7-9172-0A47-97AB-433799247A53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49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graphicFrame>
        <p:nvGraphicFramePr>
          <p:cNvPr id="100354" name="Object 2"/>
          <p:cNvGraphicFramePr>
            <a:graphicFrameLocks noChangeAspect="1"/>
          </p:cNvGraphicFramePr>
          <p:nvPr/>
        </p:nvGraphicFramePr>
        <p:xfrm>
          <a:off x="1219200" y="1828800"/>
          <a:ext cx="767556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7" name="Chart" r:id="rId4" imgW="4673600" imgH="2705100" progId="Excel.Chart.8">
                  <p:embed/>
                </p:oleObj>
              </mc:Choice>
              <mc:Fallback>
                <p:oleObj name="Chart" r:id="rId4" imgW="4673600" imgH="2705100" progId="Excel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828800"/>
                        <a:ext cx="767556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5" name="Text Box 4"/>
          <p:cNvSpPr txBox="1">
            <a:spLocks noChangeArrowheads="1"/>
          </p:cNvSpPr>
          <p:nvPr/>
        </p:nvSpPr>
        <p:spPr bwMode="auto">
          <a:xfrm>
            <a:off x="2895600" y="2755900"/>
            <a:ext cx="88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dist" eaLnBrk="1" hangingPunct="1"/>
            <a:r>
              <a:rPr lang="en-US" altLang="zh-CN" sz="1800" b="1">
                <a:ea typeface="宋体" charset="0"/>
                <a:cs typeface="宋体" charset="0"/>
              </a:rPr>
              <a:t>9.3%</a:t>
            </a:r>
          </a:p>
        </p:txBody>
      </p:sp>
      <p:sp>
        <p:nvSpPr>
          <p:cNvPr id="100356" name="Text Box 5"/>
          <p:cNvSpPr txBox="1">
            <a:spLocks noChangeArrowheads="1"/>
          </p:cNvSpPr>
          <p:nvPr/>
        </p:nvSpPr>
        <p:spPr bwMode="auto">
          <a:xfrm>
            <a:off x="4419600" y="2224088"/>
            <a:ext cx="965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dist" eaLnBrk="1" hangingPunct="1"/>
            <a:r>
              <a:rPr lang="en-US" altLang="zh-CN" sz="1800" b="1">
                <a:ea typeface="宋体" charset="0"/>
                <a:cs typeface="宋体" charset="0"/>
              </a:rPr>
              <a:t>-8.9%</a:t>
            </a:r>
          </a:p>
        </p:txBody>
      </p:sp>
      <p:sp>
        <p:nvSpPr>
          <p:cNvPr id="100357" name="Text Box 6"/>
          <p:cNvSpPr txBox="1">
            <a:spLocks noChangeArrowheads="1"/>
          </p:cNvSpPr>
          <p:nvPr/>
        </p:nvSpPr>
        <p:spPr bwMode="auto">
          <a:xfrm>
            <a:off x="6013450" y="2224088"/>
            <a:ext cx="965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dist" eaLnBrk="1" hangingPunct="1"/>
            <a:r>
              <a:rPr lang="en-US" altLang="zh-CN" sz="1800" b="1">
                <a:ea typeface="宋体" charset="0"/>
                <a:cs typeface="宋体" charset="0"/>
              </a:rPr>
              <a:t>-5.8%</a:t>
            </a:r>
          </a:p>
        </p:txBody>
      </p:sp>
      <p:sp>
        <p:nvSpPr>
          <p:cNvPr id="100358" name="Text Box 7"/>
          <p:cNvSpPr txBox="1">
            <a:spLocks noChangeArrowheads="1"/>
          </p:cNvSpPr>
          <p:nvPr/>
        </p:nvSpPr>
        <p:spPr bwMode="auto">
          <a:xfrm>
            <a:off x="7543800" y="2732088"/>
            <a:ext cx="965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dist" eaLnBrk="1" hangingPunct="1"/>
            <a:r>
              <a:rPr lang="en-US" altLang="zh-CN" sz="1800" b="1">
                <a:ea typeface="宋体" charset="0"/>
                <a:cs typeface="宋体" charset="0"/>
              </a:rPr>
              <a:t>-7.7%</a:t>
            </a:r>
          </a:p>
        </p:txBody>
      </p:sp>
      <p:sp>
        <p:nvSpPr>
          <p:cNvPr id="100359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New domains beyond office work: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Mobile Aps</a:t>
            </a:r>
          </a:p>
        </p:txBody>
      </p:sp>
      <p:sp>
        <p:nvSpPr>
          <p:cNvPr id="100360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Luo &amp; John, CHI 2005 (with updated numbers)</a:t>
            </a: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1600">
              <a:latin typeface="Arial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More on this later, when we talk about new measures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DF83E5-FF67-934E-9BFC-739538E4A8B3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5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2290" name="Slide Number Placeholder 3"/>
          <p:cNvSpPr txBox="1">
            <a:spLocks noGrp="1"/>
          </p:cNvSpPr>
          <p:nvPr/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7C0E8546-9210-6149-9CBF-C38CCF7C975B}" type="slidenum">
              <a:rPr lang="en-US" altLang="zh-CN" sz="1000" b="1">
                <a:solidFill>
                  <a:schemeClr val="bg1"/>
                </a:solidFill>
                <a:ea typeface="SimSun" charset="0"/>
                <a:cs typeface="SimSun" charset="0"/>
              </a:rPr>
              <a:pPr eaLnBrk="1" hangingPunct="1">
                <a:spcBef>
                  <a:spcPct val="50000"/>
                </a:spcBef>
              </a:pPr>
              <a:t>5</a:t>
            </a:fld>
            <a:endParaRPr lang="en-US" altLang="zh-CN" sz="1000" b="1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229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What is predictive human performance modeling?</a:t>
            </a:r>
          </a:p>
        </p:txBody>
      </p:sp>
      <p:sp>
        <p:nvSpPr>
          <p:cNvPr id="1229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161925" y="1390650"/>
            <a:ext cx="8799513" cy="5010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latin typeface="Arial" charset="0"/>
                <a:ea typeface="ＭＳ Ｐゴシック" charset="0"/>
              </a:rPr>
              <a:t>Computer-based computational model that mimics human behavior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Arial" charset="0"/>
                <a:cs typeface="Arial" charset="0"/>
              </a:rPr>
              <a:t>Perception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Arial" charset="0"/>
                <a:cs typeface="Arial" charset="0"/>
              </a:rPr>
              <a:t>Cognition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Arial" charset="0"/>
                <a:cs typeface="Arial" charset="0"/>
              </a:rPr>
              <a:t>Motor actions</a:t>
            </a:r>
          </a:p>
          <a:p>
            <a:pPr>
              <a:lnSpc>
                <a:spcPct val="90000"/>
              </a:lnSpc>
            </a:pPr>
            <a:r>
              <a:rPr lang="en-US">
                <a:latin typeface="Arial" charset="0"/>
                <a:ea typeface="ＭＳ Ｐゴシック" charset="0"/>
              </a:rPr>
              <a:t>Several computational cognitive architectures exist, i.e., ACT-R, Soar, EPIC, which provide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Arial" charset="0"/>
                <a:cs typeface="Arial" charset="0"/>
              </a:rPr>
              <a:t>A structure of modules and communication between them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Arial" charset="0"/>
                <a:cs typeface="Arial" charset="0"/>
              </a:rPr>
              <a:t>A programming language for expressing human knowledge and capabilities </a:t>
            </a:r>
          </a:p>
          <a:p>
            <a:pPr>
              <a:lnSpc>
                <a:spcPct val="90000"/>
              </a:lnSpc>
            </a:pPr>
            <a:r>
              <a:rPr lang="en-US">
                <a:latin typeface="Arial" charset="0"/>
                <a:ea typeface="ＭＳ Ｐゴシック" charset="0"/>
              </a:rPr>
              <a:t>When a model runs, it produces a trace from which human performance metrics can be extracted and compared to human data,e.g.,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Arial" charset="0"/>
                <a:cs typeface="Arial" charset="0"/>
              </a:rPr>
              <a:t>Time it takes to do a task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Arial" charset="0"/>
                <a:cs typeface="Arial" charset="0"/>
              </a:rPr>
              <a:t>Number of errors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Arial" charset="0"/>
                <a:cs typeface="Arial" charset="0"/>
              </a:rPr>
              <a:t>Blood oxygen level </a:t>
            </a:r>
          </a:p>
          <a:p>
            <a:pPr>
              <a:lnSpc>
                <a:spcPct val="90000"/>
              </a:lnSpc>
            </a:pPr>
            <a:r>
              <a:rPr lang="en-US">
                <a:latin typeface="Arial" charset="0"/>
                <a:ea typeface="ＭＳ Ｐゴシック" charset="0"/>
              </a:rPr>
              <a:t>Psychologist use human performance models to develop and test theories of human capabilities</a:t>
            </a:r>
          </a:p>
          <a:p>
            <a:pPr>
              <a:lnSpc>
                <a:spcPct val="90000"/>
              </a:lnSpc>
            </a:pPr>
            <a:r>
              <a:rPr lang="en-US">
                <a:latin typeface="Arial" charset="0"/>
                <a:ea typeface="ＭＳ Ｐゴシック" charset="0"/>
              </a:rPr>
              <a:t>Software engineers can use human performance models to help design and test interactive computer systems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F12D1D-43FF-4146-8CE6-50D217D32D34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50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Cellphones </a:t>
            </a: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(John &amp; Suzuki, 2009)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A comparison of 3 cell phones on 10 tasks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Many improvements to the tool, to make this modeling tractable</a:t>
            </a:r>
          </a:p>
        </p:txBody>
      </p:sp>
      <p:pic>
        <p:nvPicPr>
          <p:cNvPr id="102404" name="Picture 4" descr="N905i_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2057400"/>
            <a:ext cx="68580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6AB8329-ECAE-AD49-B296-075545A3B8E0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51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9366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  <a:t>Cellphones</a:t>
            </a:r>
            <a:b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CogTool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out-of-the-box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/>
            </a:r>
            <a:b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predicted skilled performance quite well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4451" name="Picture 3" descr="PreliminaryPhoneDataMat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84343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61925" y="4019550"/>
            <a:ext cx="8799513" cy="2179638"/>
          </a:xfrm>
          <a:noFill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Not as good a match to the iPhone, probably because of the new motor operators, e.g., flick, drag, stretch</a:t>
            </a:r>
          </a:p>
          <a:p>
            <a:pPr eaLnBrk="1" hangingPunct="1">
              <a:buFont typeface="Wingdings" charset="0"/>
              <a:buNone/>
            </a:pPr>
            <a:endParaRPr lang="en-US" b="1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6C6AF3A-12EA-564B-B06B-E12E907A19E4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52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pic>
        <p:nvPicPr>
          <p:cNvPr id="106498" name="Picture 2" descr="ACTRdrivingCell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1371600"/>
            <a:ext cx="548640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Driving with 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In-Vehicle Information Devices </a:t>
            </a: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(John &amp; Salvucci, 2005)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752600" y="5638800"/>
            <a:ext cx="6096000" cy="609600"/>
          </a:xfrm>
          <a:noFill/>
        </p:spPr>
        <p:txBody>
          <a:bodyPr/>
          <a:lstStyle/>
          <a:p>
            <a:pPr algn="ctr" eaLnBrk="1" hangingPunct="1">
              <a:buFont typeface="Wingdings" charset="0"/>
              <a:buNone/>
            </a:pPr>
            <a:r>
              <a:rPr lang="en-US">
                <a:latin typeface="Arial" charset="0"/>
                <a:ea typeface="ＭＳ Ｐゴシック" charset="0"/>
              </a:rPr>
              <a:t>Old version of CogTool that has suffered from code-creep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E0ACBC1-02F6-2D41-9145-174E0B6B4F60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53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Distract-R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Dario Salvucci at Drexel has a system called Distract-R </a:t>
            </a:r>
            <a:r>
              <a:rPr lang="en-US" sz="1200">
                <a:latin typeface="Arial" charset="0"/>
                <a:ea typeface="ＭＳ Ｐゴシック" charset="0"/>
              </a:rPr>
              <a:t>(Salvucci, 2009)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hlinkClick r:id="rId5"/>
              </a:rPr>
              <a:t>http://www.cs.drexel.edu/~salvucci/distract-r.html</a:t>
            </a:r>
            <a:endParaRPr lang="en-US">
              <a:latin typeface="Arial" charset="0"/>
              <a:ea typeface="ＭＳ Ｐゴシック" charset="0"/>
            </a:endParaRPr>
          </a:p>
          <a:p>
            <a:pPr eaLnBrk="1" hangingPunct="1"/>
            <a:endParaRPr lang="en-US">
              <a:latin typeface="Arial" charset="0"/>
              <a:ea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  <a:ea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147461" name="distract-r-demo.mov" descr="/Users/bonniejohn/aaaWorkFolders/CogTool/RelatedPapers/distract-r-demo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70088"/>
            <a:ext cx="5105400" cy="431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Text Box 7"/>
          <p:cNvSpPr txBox="1">
            <a:spLocks noChangeArrowheads="1"/>
          </p:cNvSpPr>
          <p:nvPr/>
        </p:nvSpPr>
        <p:spPr bwMode="auto">
          <a:xfrm>
            <a:off x="3352800" y="3429000"/>
            <a:ext cx="2436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Distract-R Demo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74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74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46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7461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2758A4D-BD54-864B-8672-9047E650FD98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54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Flight Deck Design</a:t>
            </a:r>
          </a:p>
        </p:txBody>
      </p:sp>
      <p:pic>
        <p:nvPicPr>
          <p:cNvPr id="110595" name="Picture 3" descr="7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6105525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84DE769-4C00-9F42-AB4C-46EB7D672973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55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6318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Human performance data on a suite of benchmark tasks </a:t>
            </a:r>
            <a: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  <a:t>(GMU, Ricardo Prada)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12643" name="Picture 4" descr="Eye+Mou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154"/>
          <a:stretch>
            <a:fillRect/>
          </a:stretch>
        </p:blipFill>
        <p:spPr bwMode="auto">
          <a:xfrm>
            <a:off x="609600" y="1219200"/>
            <a:ext cx="812641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421AB30-FDA3-7148-8678-3BC5701C97C8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56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Time investment in modeling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Building a storyboard like this for a design 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~1 hour/design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Demonstrating each task and computing the prediction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~30 sec/task</a:t>
            </a:r>
          </a:p>
          <a:p>
            <a:pPr lvl="1" eaLnBrk="1" hangingPunct="1"/>
            <a:endParaRPr lang="en-US">
              <a:latin typeface="Arial" charset="0"/>
              <a:cs typeface="Arial" charset="0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Compare this investment to how long it would take to build a running prototype, recruit skilled pilots, train them on the different designs, runs the experiments and analyze the data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9F8218-3944-5449-99FE-01C29F47693C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57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Accuracy of models</a:t>
            </a:r>
          </a:p>
        </p:txBody>
      </p:sp>
      <p:pic>
        <p:nvPicPr>
          <p:cNvPr id="116739" name="Picture 3" descr="CogToolProjectWin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013" y="1447800"/>
            <a:ext cx="7596187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198438" y="2743200"/>
            <a:ext cx="38830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To equalize starting point, </a:t>
            </a:r>
            <a:r>
              <a:rPr lang="en-US" sz="2000" u="sng"/>
              <a:t>-4.150</a:t>
            </a:r>
            <a:endParaRPr lang="en-US" sz="2000"/>
          </a:p>
          <a:p>
            <a:pPr algn="r"/>
            <a:r>
              <a:rPr lang="en-US" sz="2000"/>
              <a:t>13.489</a:t>
            </a:r>
          </a:p>
        </p:txBody>
      </p:sp>
      <p:sp>
        <p:nvSpPr>
          <p:cNvPr id="116741" name="Freeform 5"/>
          <p:cNvSpPr>
            <a:spLocks/>
          </p:cNvSpPr>
          <p:nvPr/>
        </p:nvSpPr>
        <p:spPr bwMode="auto">
          <a:xfrm>
            <a:off x="4214813" y="2743200"/>
            <a:ext cx="838200" cy="533400"/>
          </a:xfrm>
          <a:custGeom>
            <a:avLst/>
            <a:gdLst>
              <a:gd name="T0" fmla="*/ 0 w 632"/>
              <a:gd name="T1" fmla="*/ 987901250 h 288"/>
              <a:gd name="T2" fmla="*/ 928741515 w 632"/>
              <a:gd name="T3" fmla="*/ 658600833 h 288"/>
              <a:gd name="T4" fmla="*/ 1097604332 w 632"/>
              <a:gd name="T5" fmla="*/ 0 h 288"/>
              <a:gd name="T6" fmla="*/ 0 60000 65536"/>
              <a:gd name="T7" fmla="*/ 0 60000 65536"/>
              <a:gd name="T8" fmla="*/ 0 60000 65536"/>
              <a:gd name="T9" fmla="*/ 0 w 632"/>
              <a:gd name="T10" fmla="*/ 0 h 288"/>
              <a:gd name="T11" fmla="*/ 632 w 632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2" h="288">
                <a:moveTo>
                  <a:pt x="0" y="288"/>
                </a:moveTo>
                <a:cubicBezTo>
                  <a:pt x="212" y="264"/>
                  <a:pt x="424" y="240"/>
                  <a:pt x="528" y="192"/>
                </a:cubicBezTo>
                <a:cubicBezTo>
                  <a:pt x="632" y="144"/>
                  <a:pt x="608" y="32"/>
                  <a:pt x="624" y="0"/>
                </a:cubicBezTo>
              </a:path>
            </a:pathLst>
          </a:custGeom>
          <a:noFill/>
          <a:ln w="38100">
            <a:solidFill>
              <a:srgbClr val="99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4900613" y="3048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990000"/>
                </a:solidFill>
              </a:rPr>
              <a:t>10% difference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E94C671-A127-D649-B9B5-2AD286786E09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58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915400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10% difference. Sounds pretty good for an hour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s worth of work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10% different from what?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Pilot at a computer (not in a cockpit)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Error-free, skilled performance time for specified tasks</a:t>
            </a:r>
          </a:p>
          <a:p>
            <a:pPr lvl="1" eaLnBrk="1" hangingPunct="1"/>
            <a:endParaRPr lang="en-US">
              <a:latin typeface="Arial" charset="0"/>
              <a:cs typeface="Arial" charset="0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Even with these limitations, predictions can be useful 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The speed of storyboarding and modeling allows designers to explore many ideas and eliminate the poor ones before further prototyping and testing with human pilots</a:t>
            </a:r>
          </a:p>
          <a:p>
            <a:pPr lvl="1" eaLnBrk="1" hangingPunct="1"/>
            <a:endParaRPr lang="en-US">
              <a:latin typeface="Arial" charset="0"/>
              <a:cs typeface="Arial" charset="0"/>
            </a:endParaRPr>
          </a:p>
          <a:p>
            <a:pPr eaLnBrk="1" hangingPunct="1"/>
            <a:endParaRPr lang="en-US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107B7B-7A44-0145-A706-BE8058E63C0B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59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All of the preceding can already be done with CogTool</a:t>
            </a:r>
            <a:r>
              <a:rPr lang="en-US" sz="2000" b="1" baseline="60000">
                <a:latin typeface="Tahoma" charset="0"/>
                <a:ea typeface="ＭＳ Ｐゴシック" charset="0"/>
                <a:cs typeface="ＭＳ Ｐゴシック" charset="0"/>
              </a:rPr>
              <a:t>1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They don</a:t>
            </a:r>
            <a:r>
              <a:rPr lang="ja-JP" altLang="en-US" dirty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>
                <a:latin typeface="Arial" charset="0"/>
                <a:ea typeface="ＭＳ Ｐゴシック" charset="0"/>
              </a:rPr>
              <a:t>t have 30 years of research validating the 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models</a:t>
            </a:r>
            <a:r>
              <a:rPr lang="ja-JP" altLang="en-US" dirty="0" smtClean="0">
                <a:latin typeface="Arial" charset="0"/>
                <a:ea typeface="ＭＳ Ｐゴシック" charset="0"/>
              </a:rPr>
              <a:t>’</a:t>
            </a:r>
            <a:r>
              <a:rPr lang="en-US" altLang="ja-JP" dirty="0" smtClean="0">
                <a:latin typeface="Arial" charset="0"/>
                <a:ea typeface="ＭＳ Ｐゴシック" charset="0"/>
              </a:rPr>
              <a:t>predictions</a:t>
            </a:r>
            <a:r>
              <a:rPr lang="en-US" altLang="ja-JP" dirty="0">
                <a:latin typeface="Arial" charset="0"/>
                <a:ea typeface="ＭＳ Ｐゴシック" charset="0"/>
              </a:rPr>
              <a:t>, yet, but they are on the way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Any questions before we move on to predicting other metrics of human performance?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1400" baseline="60000" dirty="0">
                <a:latin typeface="Arial" charset="0"/>
                <a:ea typeface="ＭＳ Ｐゴシック" charset="0"/>
              </a:rPr>
              <a:t>1</a:t>
            </a:r>
            <a:r>
              <a:rPr lang="en-US" dirty="0">
                <a:latin typeface="Arial" charset="0"/>
                <a:ea typeface="ＭＳ Ｐゴシック" charset="0"/>
              </a:rPr>
              <a:t>Not necessarily the version distributed at this </a:t>
            </a:r>
            <a:r>
              <a:rPr lang="en-US" dirty="0" smtClean="0">
                <a:latin typeface="Arial" charset="0"/>
                <a:ea typeface="ＭＳ Ｐゴシック" charset="0"/>
              </a:rPr>
              <a:t>course.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02D92E-C06A-2549-A38B-E4F9DA481E83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6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Uses of human performance models in interactive system design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" y="1390650"/>
            <a:ext cx="4562475" cy="48085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Predict human behavior on a proposed design before implementing that design</a:t>
            </a:r>
          </a:p>
          <a:p>
            <a:r>
              <a:rPr lang="en-US">
                <a:latin typeface="Arial" charset="0"/>
                <a:ea typeface="ＭＳ Ｐゴシック" charset="0"/>
              </a:rPr>
              <a:t>Construct systems that adapt to the user, e.g., cognitive tutoring systems</a:t>
            </a:r>
          </a:p>
          <a:p>
            <a:r>
              <a:rPr lang="en-US">
                <a:latin typeface="Arial" charset="0"/>
                <a:ea typeface="ＭＳ Ｐゴシック" charset="0"/>
              </a:rPr>
              <a:t>Substitute for human participants in collaborative or combative training situations</a:t>
            </a:r>
          </a:p>
          <a:p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4340" name="Slide Number Placeholder 3"/>
          <p:cNvSpPr txBox="1">
            <a:spLocks noGrp="1"/>
          </p:cNvSpPr>
          <p:nvPr/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BD85B31A-3F50-D94D-92DB-E45AEA7BE84D}" type="slidenum">
              <a:rPr lang="en-US" altLang="zh-CN" sz="1000" b="1">
                <a:solidFill>
                  <a:schemeClr val="bg1"/>
                </a:solidFill>
                <a:ea typeface="SimSun" charset="0"/>
                <a:cs typeface="SimSun" charset="0"/>
              </a:rPr>
              <a:pPr eaLnBrk="1" hangingPunct="1">
                <a:spcBef>
                  <a:spcPct val="50000"/>
                </a:spcBef>
              </a:pPr>
              <a:t>6</a:t>
            </a:fld>
            <a:endParaRPr lang="en-US" altLang="zh-CN" sz="1000" b="1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pic>
        <p:nvPicPr>
          <p:cNvPr id="14342" name="Picture 7" descr="johnshakespe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6475" y="1266825"/>
            <a:ext cx="432752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45FEFB-6AA2-0746-A4EB-992A11CD5EB2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60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Other measures besides task execution time of skilled users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Energy expenditure</a:t>
            </a:r>
          </a:p>
          <a:p>
            <a:pPr eaLnBrk="1" hangingPunct="1"/>
            <a:endParaRPr lang="en-US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Novice exploration behavior, including errors</a:t>
            </a:r>
          </a:p>
          <a:p>
            <a:pPr eaLnBrk="1" hangingPunct="1">
              <a:buFont typeface="Wingdings" charset="0"/>
              <a:buNone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6C11D4E-2C81-924D-AB27-F6B5F0C8720B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61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249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Keystroke-Level Energy Modeling</a:t>
            </a:r>
            <a:b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1600" dirty="0">
                <a:latin typeface="Tahoma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1600" dirty="0" err="1">
                <a:latin typeface="Tahoma" charset="0"/>
                <a:ea typeface="ＭＳ Ｐゴシック" charset="0"/>
                <a:cs typeface="ＭＳ Ｐゴシック" charset="0"/>
              </a:rPr>
              <a:t>Luo</a:t>
            </a:r>
            <a:r>
              <a:rPr lang="en-US" sz="1600" dirty="0">
                <a:latin typeface="Tahoma" charset="0"/>
                <a:ea typeface="ＭＳ Ｐゴシック" charset="0"/>
                <a:cs typeface="ＭＳ Ｐゴシック" charset="0"/>
              </a:rPr>
              <a:t> &amp; </a:t>
            </a:r>
            <a:r>
              <a:rPr lang="en-US" sz="1600" dirty="0" err="1">
                <a:latin typeface="Tahoma" charset="0"/>
                <a:ea typeface="ＭＳ Ｐゴシック" charset="0"/>
                <a:cs typeface="ＭＳ Ｐゴシック" charset="0"/>
              </a:rPr>
              <a:t>Siewiorek</a:t>
            </a:r>
            <a:r>
              <a:rPr lang="en-US" sz="1600" dirty="0">
                <a:latin typeface="Tahoma" charset="0"/>
                <a:ea typeface="ＭＳ Ｐゴシック" charset="0"/>
                <a:cs typeface="ＭＳ Ｐゴシック" charset="0"/>
              </a:rPr>
              <a:t>, 2007)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493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</a:rPr>
              <a:t>Maps pre-established energy profiles to user actions, e.g., tapping on a touch-screen, using voice recognition</a:t>
            </a:r>
          </a:p>
          <a:p>
            <a:pPr eaLnBrk="1" hangingPunct="1"/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Prediction error for skilled task execution time:</a:t>
            </a:r>
          </a:p>
          <a:p>
            <a:pPr lvl="1" eaLnBrk="1" hangingPunct="1"/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5.6% for </a:t>
            </a:r>
            <a:r>
              <a:rPr lang="en-US" altLang="zh-CN" dirty="0" err="1">
                <a:latin typeface="Arial" charset="0"/>
                <a:ea typeface="宋体" charset="0"/>
                <a:cs typeface="宋体" charset="0"/>
              </a:rPr>
              <a:t>iPaq</a:t>
            </a:r>
            <a:endParaRPr lang="en-US" altLang="zh-CN" dirty="0">
              <a:latin typeface="Arial" charset="0"/>
              <a:ea typeface="宋体" charset="0"/>
              <a:cs typeface="宋体" charset="0"/>
            </a:endParaRPr>
          </a:p>
          <a:p>
            <a:pPr lvl="1" eaLnBrk="1" hangingPunct="1"/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8.8% for Tungsten</a:t>
            </a:r>
          </a:p>
          <a:p>
            <a:pPr eaLnBrk="1" hangingPunct="1"/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Prediction error for energy usage during skilled use:</a:t>
            </a:r>
          </a:p>
          <a:p>
            <a:pPr lvl="1" eaLnBrk="1" hangingPunct="1"/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4.4% for </a:t>
            </a:r>
            <a:r>
              <a:rPr lang="en-US" altLang="zh-CN" dirty="0" err="1">
                <a:latin typeface="Arial" charset="0"/>
                <a:ea typeface="宋体" charset="0"/>
                <a:cs typeface="宋体" charset="0"/>
              </a:rPr>
              <a:t>iPaq</a:t>
            </a:r>
            <a:endParaRPr lang="en-US" altLang="zh-CN" dirty="0">
              <a:latin typeface="Arial" charset="0"/>
              <a:ea typeface="宋体" charset="0"/>
              <a:cs typeface="宋体" charset="0"/>
            </a:endParaRPr>
          </a:p>
          <a:p>
            <a:pPr lvl="1" eaLnBrk="1" hangingPunct="1"/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8.4% for Tungsten</a:t>
            </a:r>
          </a:p>
          <a:p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5" name="Picture 4" descr="scroll-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94050" y="2527300"/>
            <a:ext cx="59499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rowse-schedule-tap-on-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4787" y="4714875"/>
            <a:ext cx="7440613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9DDDA93-398F-4F4C-85BE-70BDE570631E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62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Predicting Exploratory Behavior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Given an information-finding task and access to the web, how would you find that information?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Given a task and a new application, how would you go about accomplishing that task?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A theory that explains</a:t>
            </a:r>
            <a:br>
              <a:rPr lang="en-US" dirty="0">
                <a:latin typeface="Arial" charset="0"/>
                <a:ea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</a:rPr>
              <a:t>exploratory behavior</a:t>
            </a:r>
            <a:br>
              <a:rPr lang="en-US" dirty="0">
                <a:latin typeface="Arial" charset="0"/>
                <a:ea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</a:rPr>
              <a:t>is called </a:t>
            </a:r>
            <a:r>
              <a:rPr lang="en-US" b="1" dirty="0">
                <a:solidFill>
                  <a:srgbClr val="445984"/>
                </a:solidFill>
                <a:latin typeface="Arial" charset="0"/>
                <a:ea typeface="ＭＳ Ｐゴシック" charset="0"/>
              </a:rPr>
              <a:t>Information </a:t>
            </a:r>
            <a:br>
              <a:rPr lang="en-US" b="1" dirty="0">
                <a:solidFill>
                  <a:srgbClr val="445984"/>
                </a:solidFill>
                <a:latin typeface="Arial" charset="0"/>
                <a:ea typeface="ＭＳ Ｐゴシック" charset="0"/>
              </a:rPr>
            </a:br>
            <a:r>
              <a:rPr lang="en-US" b="1" dirty="0">
                <a:solidFill>
                  <a:srgbClr val="445984"/>
                </a:solidFill>
                <a:latin typeface="Arial" charset="0"/>
                <a:ea typeface="ＭＳ Ｐゴシック" charset="0"/>
              </a:rPr>
              <a:t>Foraging</a:t>
            </a:r>
            <a:r>
              <a:rPr lang="en-US" dirty="0">
                <a:latin typeface="Arial" charset="0"/>
                <a:ea typeface="ＭＳ Ｐゴシック" charset="0"/>
              </a:rPr>
              <a:t> (</a:t>
            </a:r>
            <a:r>
              <a:rPr lang="en-US" dirty="0" err="1">
                <a:latin typeface="Arial" charset="0"/>
                <a:ea typeface="ＭＳ Ｐゴシック" charset="0"/>
              </a:rPr>
              <a:t>Pirolli</a:t>
            </a:r>
            <a:r>
              <a:rPr lang="en-US" dirty="0">
                <a:latin typeface="Arial" charset="0"/>
                <a:ea typeface="ＭＳ Ｐゴシック" charset="0"/>
              </a:rPr>
              <a:t>, 2007)</a:t>
            </a:r>
          </a:p>
          <a:p>
            <a:pPr eaLnBrk="1" hangingPunct="1"/>
            <a:endParaRPr lang="en-US" dirty="0">
              <a:latin typeface="Arial" charset="0"/>
              <a:ea typeface="ＭＳ Ｐゴシック" charset="0"/>
            </a:endParaRPr>
          </a:p>
        </p:txBody>
      </p:sp>
      <p:pic>
        <p:nvPicPr>
          <p:cNvPr id="2" name="Picture 1" descr="DogSniff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3221650"/>
            <a:ext cx="5867400" cy="317914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C05F002-4D5D-E34E-89FA-7E92D8F4755E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63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CogTool-Explorer puts Information Foraging under the hood </a:t>
            </a:r>
            <a:r>
              <a:rPr lang="en-US" sz="1800">
                <a:latin typeface="Tahoma" charset="0"/>
                <a:ea typeface="ＭＳ Ｐゴシック" charset="0"/>
                <a:cs typeface="ＭＳ Ｐゴシック" charset="0"/>
              </a:rPr>
              <a:t>(Teo, John &amp; Blackmon, CHI 2012)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Instead of demonstrating a task and getting a prediction of skilled performance time, you give CogTool-Explorer a goal and an interface and tell it to explore the interface to accomplish the goal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You get predictions of novice exploration behavior, including errors</a:t>
            </a:r>
          </a:p>
          <a:p>
            <a:pPr eaLnBrk="1" hangingPunct="1"/>
            <a:endParaRPr lang="en-US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E869881-120F-9D42-ABCD-A7BD8B5598B1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64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Consider the task of finding information about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canon law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1075" name="Picture 5" descr="Screen shot 2013-02-17 at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375" y="914400"/>
            <a:ext cx="6096000" cy="54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Text Box 6"/>
          <p:cNvSpPr txBox="1">
            <a:spLocks noChangeArrowheads="1"/>
          </p:cNvSpPr>
          <p:nvPr/>
        </p:nvSpPr>
        <p:spPr bwMode="auto">
          <a:xfrm>
            <a:off x="7477125" y="6164263"/>
            <a:ext cx="1752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Blackmon, et al., 2002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8D36792-D23F-754A-98D8-F36B70C72DE1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65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506413"/>
            <a:ext cx="68738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Example Run of CogTool-Explorer</a:t>
            </a:r>
          </a:p>
        </p:txBody>
      </p:sp>
      <p:pic>
        <p:nvPicPr>
          <p:cNvPr id="454668" name="Picture 12" descr="CT-E_proces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8738"/>
            <a:ext cx="7620000" cy="6756400"/>
          </a:xfrm>
          <a:prstGeom prst="rect">
            <a:avLst/>
          </a:prstGeom>
          <a:noFill/>
          <a:ln w="9525">
            <a:solidFill>
              <a:srgbClr val="9FAAB3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67466E0-7FCF-BF4B-A40B-535FB4B8F6DE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66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08025"/>
            <a:ext cx="8245475" cy="434975"/>
          </a:xfrm>
        </p:spPr>
        <p:txBody>
          <a:bodyPr anchor="b"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Effect of target position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(left or right column)</a:t>
            </a:r>
            <a:endParaRPr lang="en-US" sz="1600">
              <a:latin typeface="Tahoma" charset="0"/>
              <a:ea typeface="SimSun" charset="0"/>
              <a:cs typeface="SimSun" charset="0"/>
            </a:endParaRPr>
          </a:p>
        </p:txBody>
      </p:sp>
      <p:pic>
        <p:nvPicPr>
          <p:cNvPr id="135171" name="Picture 3" descr="Picture 1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95438"/>
            <a:ext cx="9144000" cy="373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5411788" y="5943600"/>
            <a:ext cx="3656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445984"/>
                </a:solidFill>
                <a:latin typeface="Verdana" charset="0"/>
              </a:rPr>
              <a:t>Reanalysis of data in </a:t>
            </a:r>
            <a:r>
              <a:rPr lang="en-US" altLang="zh-CN" sz="1200">
                <a:solidFill>
                  <a:srgbClr val="445984"/>
                </a:solidFill>
                <a:latin typeface="Verdana" charset="0"/>
                <a:ea typeface="SimSun" charset="0"/>
                <a:cs typeface="SimSun" charset="0"/>
              </a:rPr>
              <a:t>(Blackmon et al., 2002)</a:t>
            </a:r>
          </a:p>
          <a:p>
            <a:r>
              <a:rPr lang="en-US" altLang="zh-CN" sz="1200">
                <a:solidFill>
                  <a:srgbClr val="445984"/>
                </a:solidFill>
                <a:latin typeface="Verdana" charset="0"/>
                <a:ea typeface="SimSun" charset="0"/>
                <a:cs typeface="SimSun" charset="0"/>
              </a:rPr>
              <a:t>Paper presented at HFES 2008, Teo &amp; John</a:t>
            </a:r>
            <a:endParaRPr lang="en-US" sz="1200">
              <a:solidFill>
                <a:srgbClr val="445984"/>
              </a:solidFill>
              <a:latin typeface="Verdana" charset="0"/>
              <a:ea typeface="SimSun" charset="0"/>
              <a:cs typeface="SimSun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D69140-1F63-3F49-AA2A-3325E71584DD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67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CogTool-Explorer can identify hard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and easy tasks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1600">
                <a:latin typeface="Tahoma" charset="0"/>
                <a:ea typeface="ＭＳ Ｐゴシック" charset="0"/>
                <a:cs typeface="ＭＳ Ｐゴシック" charset="0"/>
              </a:rPr>
              <a:t>(Teo, John &amp; Blackmon, 2012; John, et al., 2013)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" y="1524000"/>
            <a:ext cx="5046663" cy="467518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In a test of 36 tasks, CogTool-Explorer 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Correctly identified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93% of the easy tasks</a:t>
            </a:r>
          </a:p>
          <a:p>
            <a:pPr lvl="2"/>
            <a:r>
              <a:rPr lang="en-US">
                <a:latin typeface="Arial" charset="0"/>
                <a:cs typeface="Arial" charset="0"/>
              </a:rPr>
              <a:t>93% of the hard tasks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Missed only one hard task (7%)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False alarm on only 2 tasks (9%)</a:t>
            </a:r>
          </a:p>
          <a:p>
            <a:r>
              <a:rPr lang="en-US">
                <a:latin typeface="Arial" charset="0"/>
                <a:ea typeface="ＭＳ Ｐゴシック" charset="0"/>
              </a:rPr>
              <a:t>This information provides UI designers a focus for their design work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Redesign the UI only for those tasks that need it (the hard tasks)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Preserve the UI of the easy tasks to keep them easy</a:t>
            </a:r>
          </a:p>
        </p:txBody>
      </p:sp>
      <p:pic>
        <p:nvPicPr>
          <p:cNvPr id="137220" name="Picture 4" descr="Screen shot 2013-01-24 at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9388" y="363538"/>
            <a:ext cx="2393950" cy="616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A5F6082-1213-0146-90B3-E74C068A49E0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68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1012825"/>
            <a:ext cx="8245475" cy="434975"/>
          </a:xfrm>
        </p:spPr>
        <p:txBody>
          <a:bodyPr anchor="b"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My hopes for this </a:t>
            </a:r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course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(same as the goals of</a:t>
            </a:r>
            <a:b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CogTool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research program)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Goal: Make it easier to construct human behavior models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Reduce the cost of learning and creating valid cognitive models</a:t>
            </a:r>
          </a:p>
          <a:p>
            <a:pPr eaLnBrk="1" hangingPunct="1"/>
            <a:r>
              <a:rPr lang="ja-JP" altLang="en-US">
                <a:latin typeface="Arial" charset="0"/>
                <a:ea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</a:rPr>
              <a:t>Toe in the door</a:t>
            </a:r>
            <a:r>
              <a:rPr lang="ja-JP" altLang="en-US">
                <a:latin typeface="Arial" charset="0"/>
                <a:ea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</a:rPr>
              <a:t> philosophy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First, make the simplest models (KLM) really really easy</a:t>
            </a:r>
          </a:p>
          <a:p>
            <a:pPr lvl="2" eaLnBrk="1" hangingPunct="1"/>
            <a:r>
              <a:rPr lang="en-US">
                <a:latin typeface="Arial" charset="0"/>
                <a:cs typeface="Arial" charset="0"/>
              </a:rPr>
              <a:t>Hope that interest in more powerful, but complex, modeling will follow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Gradually expand the power of the tool without sacrificing usability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Expand the scope of what models can predict, e.g., 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New domains beyond office work</a:t>
            </a:r>
          </a:p>
          <a:p>
            <a:pPr lvl="1" eaLnBrk="1" hangingPunct="1"/>
            <a:r>
              <a:rPr lang="en-US">
                <a:latin typeface="Arial" charset="0"/>
                <a:cs typeface="Arial" charset="0"/>
              </a:rPr>
              <a:t>Other measures besides task execution time of skilled users</a:t>
            </a: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4343400" y="746125"/>
            <a:ext cx="4572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>
                <a:solidFill>
                  <a:srgbClr val="FF555B"/>
                </a:solidFill>
                <a:latin typeface="Tahoma" charset="0"/>
              </a:rPr>
              <a:t>It</a:t>
            </a:r>
            <a:r>
              <a:rPr lang="ja-JP" altLang="en-US" sz="2000">
                <a:solidFill>
                  <a:srgbClr val="FF555B"/>
                </a:solidFill>
                <a:latin typeface="Tahoma" charset="0"/>
              </a:rPr>
              <a:t>’</a:t>
            </a:r>
            <a:r>
              <a:rPr lang="en-US" altLang="ja-JP" sz="2000">
                <a:solidFill>
                  <a:srgbClr val="FF555B"/>
                </a:solidFill>
                <a:latin typeface="Tahoma" charset="0"/>
              </a:rPr>
              <a:t>s easy for you now; use modeling when appropriate in your work</a:t>
            </a:r>
            <a:endParaRPr lang="en-US" sz="2000">
              <a:solidFill>
                <a:srgbClr val="FF555B"/>
              </a:solidFill>
              <a:latin typeface="Tahoma" charset="0"/>
            </a:endParaRPr>
          </a:p>
        </p:txBody>
      </p:sp>
      <p:sp>
        <p:nvSpPr>
          <p:cNvPr id="223238" name="Text Box 6"/>
          <p:cNvSpPr txBox="1">
            <a:spLocks noChangeArrowheads="1"/>
          </p:cNvSpPr>
          <p:nvPr/>
        </p:nvSpPr>
        <p:spPr bwMode="auto">
          <a:xfrm>
            <a:off x="4724400" y="3508375"/>
            <a:ext cx="4191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>
                <a:solidFill>
                  <a:srgbClr val="FF555B"/>
                </a:solidFill>
                <a:latin typeface="Tahoma" charset="0"/>
              </a:rPr>
              <a:t>Help us expand to new domains;</a:t>
            </a:r>
            <a:br>
              <a:rPr lang="en-US" sz="2000">
                <a:solidFill>
                  <a:srgbClr val="FF555B"/>
                </a:solidFill>
                <a:latin typeface="Tahoma" charset="0"/>
              </a:rPr>
            </a:br>
            <a:r>
              <a:rPr lang="en-US" sz="2000">
                <a:solidFill>
                  <a:srgbClr val="FF555B"/>
                </a:solidFill>
                <a:latin typeface="Tahoma" charset="0"/>
              </a:rPr>
              <a:t>e.g., contribute data</a:t>
            </a:r>
          </a:p>
        </p:txBody>
      </p:sp>
      <p:sp>
        <p:nvSpPr>
          <p:cNvPr id="223239" name="Text Box 7"/>
          <p:cNvSpPr txBox="1">
            <a:spLocks noChangeArrowheads="1"/>
          </p:cNvSpPr>
          <p:nvPr/>
        </p:nvSpPr>
        <p:spPr bwMode="auto">
          <a:xfrm>
            <a:off x="685800" y="4267200"/>
            <a:ext cx="5486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solidFill>
                  <a:srgbClr val="FF555B"/>
                </a:solidFill>
                <a:latin typeface="Tahoma" charset="0"/>
              </a:rPr>
              <a:t>Keep an eye out for new research publications and opportunities to contribute</a:t>
            </a:r>
          </a:p>
        </p:txBody>
      </p:sp>
      <p:sp>
        <p:nvSpPr>
          <p:cNvPr id="223240" name="Text Box 8"/>
          <p:cNvSpPr txBox="1">
            <a:spLocks noChangeArrowheads="1"/>
          </p:cNvSpPr>
          <p:nvPr/>
        </p:nvSpPr>
        <p:spPr bwMode="auto">
          <a:xfrm>
            <a:off x="990600" y="5334000"/>
            <a:ext cx="6934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>
                <a:solidFill>
                  <a:srgbClr val="FF555B"/>
                </a:solidFill>
                <a:latin typeface="Tahoma" charset="0"/>
              </a:rPr>
              <a:t>Become involved in the </a:t>
            </a:r>
            <a:r>
              <a:rPr lang="en-US" sz="2000" dirty="0" err="1">
                <a:solidFill>
                  <a:srgbClr val="FF555B"/>
                </a:solidFill>
                <a:latin typeface="Tahoma" charset="0"/>
              </a:rPr>
              <a:t>CogTool</a:t>
            </a:r>
            <a:r>
              <a:rPr lang="en-US" sz="2000" dirty="0">
                <a:solidFill>
                  <a:srgbClr val="FF555B"/>
                </a:solidFill>
                <a:latin typeface="Tahoma" charset="0"/>
              </a:rPr>
              <a:t> research community:</a:t>
            </a:r>
            <a:br>
              <a:rPr lang="en-US" sz="2000" dirty="0">
                <a:solidFill>
                  <a:srgbClr val="FF555B"/>
                </a:solidFill>
                <a:latin typeface="Tahoma" charset="0"/>
              </a:rPr>
            </a:br>
            <a:r>
              <a:rPr lang="en-US" sz="2000" dirty="0" smtClean="0">
                <a:solidFill>
                  <a:srgbClr val="FF555B"/>
                </a:solidFill>
                <a:latin typeface="Tahoma" charset="0"/>
                <a:hlinkClick r:id="rId3"/>
              </a:rPr>
              <a:t>http://cogtool.com/</a:t>
            </a:r>
            <a:endParaRPr lang="en-US" sz="2000" dirty="0" smtClean="0">
              <a:solidFill>
                <a:srgbClr val="FF555B"/>
              </a:solidFill>
              <a:latin typeface="Tahoma" charset="0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7" grpId="0"/>
      <p:bldP spid="223238" grpId="0"/>
      <p:bldP spid="223239" grpId="0"/>
      <p:bldP spid="22324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F6D545-E699-9649-AB93-E6EC4A38D7F2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69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1524000"/>
            <a:ext cx="3886200" cy="4648200"/>
          </a:xfrm>
        </p:spPr>
        <p:txBody>
          <a:bodyPr anchor="b"/>
          <a:lstStyle/>
          <a:p>
            <a:pPr eaLnBrk="1" hangingPunct="1"/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Any</a:t>
            </a:r>
            <a:b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questions?</a:t>
            </a:r>
            <a:b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2000" dirty="0">
                <a:solidFill>
                  <a:srgbClr val="FF555B"/>
                </a:solidFill>
                <a:latin typeface="Tahoma" charset="0"/>
                <a:ea typeface="ＭＳ Ｐゴシック" charset="0"/>
                <a:cs typeface="ＭＳ Ｐゴシック" charset="0"/>
              </a:rPr>
              <a:t/>
            </a:r>
            <a:br>
              <a:rPr lang="en-US" sz="2000" dirty="0">
                <a:solidFill>
                  <a:srgbClr val="FF555B"/>
                </a:solidFill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/>
            </a:r>
            <a:b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</a:br>
            <a:endParaRPr lang="en-US" sz="28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3" name="Text Box 3"/>
          <p:cNvSpPr txBox="1">
            <a:spLocks noChangeArrowheads="1"/>
          </p:cNvSpPr>
          <p:nvPr/>
        </p:nvSpPr>
        <p:spPr bwMode="auto">
          <a:xfrm>
            <a:off x="3962400" y="381000"/>
            <a:ext cx="5181600" cy="595547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2250" indent="-222250">
              <a:tabLst>
                <a:tab pos="228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228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tabLst>
                <a:tab pos="228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tabLst>
                <a:tab pos="228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tabLst>
                <a:tab pos="228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 dirty="0"/>
              <a:t>With thanks to:</a:t>
            </a:r>
          </a:p>
          <a:p>
            <a:pPr>
              <a:buFontTx/>
              <a:buChar char="•"/>
            </a:pPr>
            <a:r>
              <a:rPr lang="en-US" sz="1200" b="1" dirty="0"/>
              <a:t>The HCI Institute at CMU</a:t>
            </a:r>
            <a:br>
              <a:rPr lang="en-US" sz="1200" b="1" dirty="0"/>
            </a:br>
            <a:r>
              <a:rPr lang="en-US" sz="1100" dirty="0"/>
              <a:t>Gus </a:t>
            </a:r>
            <a:r>
              <a:rPr lang="en-US" sz="1100" dirty="0" err="1"/>
              <a:t>Prevas</a:t>
            </a:r>
            <a:r>
              <a:rPr lang="en-US" sz="1100" dirty="0"/>
              <a:t>, Ken </a:t>
            </a:r>
            <a:r>
              <a:rPr lang="en-US" sz="1100" dirty="0" err="1"/>
              <a:t>Koedinger</a:t>
            </a:r>
            <a:r>
              <a:rPr lang="en-US" sz="1100" dirty="0"/>
              <a:t>, Peter </a:t>
            </a:r>
            <a:r>
              <a:rPr lang="en-US" sz="1100" dirty="0" err="1"/>
              <a:t>Centgraf</a:t>
            </a:r>
            <a:r>
              <a:rPr lang="en-US" sz="1100" dirty="0"/>
              <a:t>, Mike Horowitz, Alex </a:t>
            </a:r>
            <a:r>
              <a:rPr lang="en-US" sz="1100" dirty="0" err="1"/>
              <a:t>Eiser</a:t>
            </a:r>
            <a:r>
              <a:rPr lang="en-US" sz="1100" dirty="0"/>
              <a:t>, Alex </a:t>
            </a:r>
            <a:r>
              <a:rPr lang="en-US" sz="1100" dirty="0" err="1"/>
              <a:t>Faaborg</a:t>
            </a:r>
            <a:r>
              <a:rPr lang="en-US" sz="1100" dirty="0"/>
              <a:t>, Sandy </a:t>
            </a:r>
            <a:r>
              <a:rPr lang="en-US" sz="1100" dirty="0" err="1"/>
              <a:t>Esch</a:t>
            </a:r>
            <a:r>
              <a:rPr lang="en-US" sz="1100" dirty="0"/>
              <a:t>, Jason Cornwell, Lily Cho, Don Morrison, Samantha </a:t>
            </a:r>
            <a:r>
              <a:rPr lang="en-US" sz="1100" dirty="0" err="1"/>
              <a:t>Konwinski</a:t>
            </a:r>
            <a:r>
              <a:rPr lang="en-US" sz="1100" dirty="0"/>
              <a:t>, Carmen Jackson, Josh </a:t>
            </a:r>
            <a:r>
              <a:rPr lang="en-US" sz="1100" dirty="0" err="1"/>
              <a:t>Ehlke</a:t>
            </a:r>
            <a:r>
              <a:rPr lang="en-US" sz="1100" dirty="0"/>
              <a:t>, Ryan Myers, Diana Dill, Leigh Johnston, Chris </a:t>
            </a:r>
            <a:r>
              <a:rPr lang="en-US" sz="1100" dirty="0" err="1"/>
              <a:t>Monti</a:t>
            </a:r>
            <a:r>
              <a:rPr lang="en-US" sz="1100" dirty="0"/>
              <a:t>, Melissa Gallagher, Annie </a:t>
            </a:r>
            <a:r>
              <a:rPr lang="en-US" sz="1100" dirty="0" err="1"/>
              <a:t>Luo</a:t>
            </a:r>
            <a:r>
              <a:rPr lang="en-US" sz="1100" dirty="0"/>
              <a:t>, Brett Harris, </a:t>
            </a:r>
            <a:r>
              <a:rPr lang="en-US" sz="1100" dirty="0" err="1"/>
              <a:t>Khaled</a:t>
            </a:r>
            <a:r>
              <a:rPr lang="en-US" sz="1100" dirty="0"/>
              <a:t> </a:t>
            </a:r>
            <a:r>
              <a:rPr lang="en-US" sz="1100" dirty="0" err="1"/>
              <a:t>Ziyaeen</a:t>
            </a:r>
            <a:endParaRPr lang="en-US" sz="1100" dirty="0"/>
          </a:p>
          <a:p>
            <a:pPr>
              <a:buFontTx/>
              <a:buChar char="•"/>
            </a:pPr>
            <a:r>
              <a:rPr lang="en-US" sz="1200" b="1" dirty="0" smtClean="0"/>
              <a:t>IBM Research</a:t>
            </a:r>
            <a:br>
              <a:rPr lang="en-US" sz="1200" b="1" dirty="0" smtClean="0"/>
            </a:br>
            <a:r>
              <a:rPr lang="en-US" sz="1100" dirty="0" smtClean="0"/>
              <a:t>Rachel Bellamy, Shari </a:t>
            </a:r>
            <a:r>
              <a:rPr lang="en-US" sz="1100" dirty="0" err="1" smtClean="0"/>
              <a:t>Trewin</a:t>
            </a:r>
            <a:r>
              <a:rPr lang="en-US" sz="1100" dirty="0" smtClean="0"/>
              <a:t>, Cal Swart, John Thomas, John Richards</a:t>
            </a:r>
          </a:p>
          <a:p>
            <a:pPr>
              <a:buFontTx/>
              <a:buChar char="•"/>
            </a:pPr>
            <a:r>
              <a:rPr lang="en-US" sz="1200" b="1" dirty="0" smtClean="0"/>
              <a:t>DSO National Laboratories, Singapore</a:t>
            </a:r>
            <a:br>
              <a:rPr lang="en-US" sz="1200" b="1" dirty="0" smtClean="0"/>
            </a:br>
            <a:r>
              <a:rPr lang="en-US" sz="1100" dirty="0" err="1" smtClean="0"/>
              <a:t>Leonghwee</a:t>
            </a:r>
            <a:r>
              <a:rPr lang="en-US" sz="1100" dirty="0" smtClean="0"/>
              <a:t> </a:t>
            </a:r>
            <a:r>
              <a:rPr lang="en-US" sz="1100" dirty="0" err="1" smtClean="0"/>
              <a:t>Teo</a:t>
            </a:r>
            <a:endParaRPr lang="en-US" sz="1200" b="1" dirty="0" smtClean="0"/>
          </a:p>
          <a:p>
            <a:pPr>
              <a:buFontTx/>
              <a:buChar char="•"/>
            </a:pPr>
            <a:r>
              <a:rPr lang="en-US" sz="1200" b="1" dirty="0" smtClean="0"/>
              <a:t>NASA </a:t>
            </a:r>
            <a:r>
              <a:rPr lang="en-US" sz="1200" b="1" dirty="0"/>
              <a:t>Ames Research Center</a:t>
            </a:r>
            <a:br>
              <a:rPr lang="en-US" sz="1200" b="1" dirty="0"/>
            </a:br>
            <a:r>
              <a:rPr lang="en-US" sz="1100" dirty="0"/>
              <a:t>Alonso Vera, Collin Green, Guy </a:t>
            </a:r>
            <a:r>
              <a:rPr lang="en-US" sz="1100" dirty="0" err="1"/>
              <a:t>Pryzak</a:t>
            </a:r>
            <a:r>
              <a:rPr lang="en-US" sz="1100" dirty="0"/>
              <a:t>, Mike </a:t>
            </a:r>
            <a:r>
              <a:rPr lang="en-US" sz="1100" dirty="0" err="1"/>
              <a:t>Feary</a:t>
            </a:r>
            <a:endParaRPr lang="en-US" sz="1100" dirty="0"/>
          </a:p>
          <a:p>
            <a:pPr>
              <a:buFontTx/>
              <a:buChar char="•"/>
            </a:pPr>
            <a:r>
              <a:rPr lang="en-US" sz="1200" b="1" dirty="0"/>
              <a:t>University of Michigan</a:t>
            </a:r>
            <a:br>
              <a:rPr lang="en-US" sz="1200" b="1" dirty="0"/>
            </a:br>
            <a:r>
              <a:rPr lang="en-US" sz="1100" dirty="0"/>
              <a:t>Rick Lewis, Mason Smith</a:t>
            </a:r>
          </a:p>
          <a:p>
            <a:pPr>
              <a:buFontTx/>
              <a:buChar char="•"/>
            </a:pPr>
            <a:r>
              <a:rPr lang="en-US" sz="1200" b="1" dirty="0"/>
              <a:t>University of Manchester</a:t>
            </a:r>
            <a:br>
              <a:rPr lang="en-US" sz="1200" b="1" dirty="0"/>
            </a:br>
            <a:r>
              <a:rPr lang="en-US" sz="1100" dirty="0"/>
              <a:t>Andrew </a:t>
            </a:r>
            <a:r>
              <a:rPr lang="en-US" sz="1100" dirty="0" err="1"/>
              <a:t>Howes</a:t>
            </a:r>
            <a:endParaRPr lang="en-US" sz="1100" dirty="0"/>
          </a:p>
          <a:p>
            <a:pPr>
              <a:buFontTx/>
              <a:buChar char="•"/>
            </a:pPr>
            <a:r>
              <a:rPr lang="en-US" sz="1200" b="1" dirty="0"/>
              <a:t>PARC</a:t>
            </a:r>
            <a:br>
              <a:rPr lang="en-US" sz="1200" b="1" dirty="0"/>
            </a:br>
            <a:r>
              <a:rPr lang="en-US" sz="1100" dirty="0"/>
              <a:t>Peter </a:t>
            </a:r>
            <a:r>
              <a:rPr lang="en-US" sz="1100" dirty="0" err="1"/>
              <a:t>Pirolli</a:t>
            </a:r>
            <a:r>
              <a:rPr lang="en-US" sz="1100" dirty="0"/>
              <a:t>, </a:t>
            </a:r>
            <a:r>
              <a:rPr lang="en-US" sz="1100" dirty="0" err="1"/>
              <a:t>Wai</a:t>
            </a:r>
            <a:r>
              <a:rPr lang="en-US" sz="1100" dirty="0"/>
              <a:t>-Tat Fu, Victoria </a:t>
            </a:r>
            <a:r>
              <a:rPr lang="en-US" sz="1100" dirty="0" err="1"/>
              <a:t>Bellotti</a:t>
            </a:r>
            <a:r>
              <a:rPr lang="en-US" sz="1100" dirty="0"/>
              <a:t>, Nick Yee</a:t>
            </a:r>
          </a:p>
          <a:p>
            <a:pPr>
              <a:buFontTx/>
              <a:buChar char="•"/>
            </a:pPr>
            <a:r>
              <a:rPr lang="en-US" sz="1200" b="1" dirty="0"/>
              <a:t>Drexel University</a:t>
            </a:r>
            <a:br>
              <a:rPr lang="en-US" sz="1200" b="1" dirty="0"/>
            </a:br>
            <a:r>
              <a:rPr lang="en-US" sz="1100" dirty="0"/>
              <a:t>Dario </a:t>
            </a:r>
            <a:r>
              <a:rPr lang="en-US" sz="1100" dirty="0" err="1"/>
              <a:t>Salvucci</a:t>
            </a:r>
            <a:endParaRPr lang="en-US" sz="1100" dirty="0"/>
          </a:p>
          <a:p>
            <a:pPr>
              <a:buFontTx/>
              <a:buChar char="•"/>
            </a:pPr>
            <a:r>
              <a:rPr lang="en-US" sz="1200" b="1" dirty="0"/>
              <a:t>George Mason University</a:t>
            </a:r>
            <a:br>
              <a:rPr lang="en-US" sz="1200" b="1" dirty="0"/>
            </a:br>
            <a:r>
              <a:rPr lang="en-US" sz="1100" dirty="0"/>
              <a:t>Lance Sherry, </a:t>
            </a:r>
            <a:r>
              <a:rPr lang="en-US" sz="1100" dirty="0" err="1"/>
              <a:t>Maricel</a:t>
            </a:r>
            <a:r>
              <a:rPr lang="en-US" sz="1100" dirty="0"/>
              <a:t> Medina Mora</a:t>
            </a:r>
          </a:p>
          <a:p>
            <a:pPr>
              <a:buFontTx/>
              <a:buChar char="•"/>
            </a:pPr>
            <a:r>
              <a:rPr lang="en-US" sz="1200" b="1" dirty="0"/>
              <a:t>University of Colorado</a:t>
            </a:r>
            <a:br>
              <a:rPr lang="en-US" sz="1200" b="1" dirty="0"/>
            </a:br>
            <a:r>
              <a:rPr lang="en-US" sz="1100" dirty="0" err="1"/>
              <a:t>Marylin</a:t>
            </a:r>
            <a:r>
              <a:rPr lang="en-US" sz="1100" dirty="0"/>
              <a:t> Hughes Blackmon, Peter Polson, Karl Fennel, Richard Brown</a:t>
            </a:r>
          </a:p>
          <a:p>
            <a:pPr>
              <a:buFontTx/>
              <a:buChar char="•"/>
            </a:pPr>
            <a:r>
              <a:rPr lang="en-US" sz="1200" b="1" dirty="0"/>
              <a:t>University of Nebraska, </a:t>
            </a:r>
            <a:r>
              <a:rPr lang="en-US" sz="1200" b="1" dirty="0" smtClean="0"/>
              <a:t>Lincoln</a:t>
            </a:r>
            <a:br>
              <a:rPr lang="en-US" sz="1200" b="1" dirty="0" smtClean="0"/>
            </a:br>
            <a:r>
              <a:rPr lang="en-US" sz="1100" dirty="0" smtClean="0"/>
              <a:t>Myra </a:t>
            </a:r>
            <a:r>
              <a:rPr lang="en-US" sz="1100" dirty="0"/>
              <a:t>Cohen, Amanda </a:t>
            </a:r>
            <a:r>
              <a:rPr lang="en-US" sz="1100" dirty="0" err="1"/>
              <a:t>Swearngin</a:t>
            </a:r>
            <a:endParaRPr lang="en-US" sz="1100" dirty="0"/>
          </a:p>
          <a:p>
            <a:pPr>
              <a:buFontTx/>
              <a:buChar char="•"/>
            </a:pPr>
            <a:r>
              <a:rPr lang="en-US" sz="1200" b="1" dirty="0" smtClean="0"/>
              <a:t>Oregon State University</a:t>
            </a:r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200" dirty="0" smtClean="0"/>
              <a:t>David </a:t>
            </a:r>
            <a:r>
              <a:rPr lang="en-US" sz="1200" dirty="0" err="1" smtClean="0"/>
              <a:t>Piorkowsky</a:t>
            </a:r>
            <a:endParaRPr lang="en-US" sz="1200" b="1" dirty="0" smtClean="0"/>
          </a:p>
          <a:p>
            <a:pPr>
              <a:buFontTx/>
              <a:buChar char="•"/>
            </a:pPr>
            <a:r>
              <a:rPr lang="en-US" sz="1200" b="1" dirty="0" smtClean="0"/>
              <a:t>The </a:t>
            </a:r>
            <a:r>
              <a:rPr lang="en-US" sz="1200" b="1" dirty="0"/>
              <a:t>ACT-R community</a:t>
            </a:r>
          </a:p>
          <a:p>
            <a:pPr>
              <a:buFontTx/>
              <a:buChar char="•"/>
            </a:pPr>
            <a:r>
              <a:rPr lang="en-US" sz="1200" b="1" dirty="0"/>
              <a:t>US Office of Naval Research</a:t>
            </a:r>
          </a:p>
          <a:p>
            <a:pPr>
              <a:buFontTx/>
              <a:buChar char="•"/>
            </a:pPr>
            <a:r>
              <a:rPr lang="en-US" sz="1200" b="1" dirty="0"/>
              <a:t>Boeing</a:t>
            </a:r>
          </a:p>
          <a:p>
            <a:pPr>
              <a:buFontTx/>
              <a:buChar char="•"/>
            </a:pPr>
            <a:r>
              <a:rPr lang="en-US" sz="1200" b="1" dirty="0" smtClean="0"/>
              <a:t>NEC, Japan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DB626E2-37AD-A94C-A345-3DCA0209FB63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7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202754" name="AutoShape 1026"/>
          <p:cNvSpPr>
            <a:spLocks noChangeArrowheads="1"/>
          </p:cNvSpPr>
          <p:nvPr/>
        </p:nvSpPr>
        <p:spPr bwMode="auto">
          <a:xfrm>
            <a:off x="152400" y="1390650"/>
            <a:ext cx="4495800" cy="609600"/>
          </a:xfrm>
          <a:prstGeom prst="roundRect">
            <a:avLst>
              <a:gd name="adj" fmla="val 16667"/>
            </a:avLst>
          </a:prstGeom>
          <a:solidFill>
            <a:srgbClr val="B3BBFF">
              <a:alpha val="7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6387" name="Rectangle 1028"/>
          <p:cNvSpPr>
            <a:spLocks noGrp="1" noChangeArrowheads="1"/>
          </p:cNvSpPr>
          <p:nvPr>
            <p:ph type="body" idx="1"/>
          </p:nvPr>
        </p:nvSpPr>
        <p:spPr>
          <a:xfrm>
            <a:off x="161925" y="1390650"/>
            <a:ext cx="4562475" cy="480853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Predict human behavior on a proposed design before implementing that design</a:t>
            </a:r>
          </a:p>
          <a:p>
            <a:r>
              <a:rPr lang="en-US">
                <a:latin typeface="Arial" charset="0"/>
                <a:ea typeface="ＭＳ Ｐゴシック" charset="0"/>
              </a:rPr>
              <a:t>Construct systems that adapt to the user, e.g., cognitive tutoring systems</a:t>
            </a:r>
          </a:p>
          <a:p>
            <a:r>
              <a:rPr lang="en-US">
                <a:latin typeface="Arial" charset="0"/>
                <a:ea typeface="ＭＳ Ｐゴシック" charset="0"/>
              </a:rPr>
              <a:t>Substitute for human participants in collaborative or combative training situations</a:t>
            </a:r>
          </a:p>
          <a:p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Uses of human performance models in interactive system design, aka Cognitive Crash Dummies</a:t>
            </a:r>
          </a:p>
        </p:txBody>
      </p:sp>
      <p:sp>
        <p:nvSpPr>
          <p:cNvPr id="16389" name="Slide Number Placeholder 3"/>
          <p:cNvSpPr txBox="1">
            <a:spLocks noGrp="1"/>
          </p:cNvSpPr>
          <p:nvPr/>
        </p:nvSpPr>
        <p:spPr bwMode="black">
          <a:xfrm>
            <a:off x="153988" y="6502400"/>
            <a:ext cx="10064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15C5EFB7-5A2A-1B43-A8F5-8A019777ACF2}" type="slidenum">
              <a:rPr lang="en-US" altLang="zh-CN" sz="1000" b="1">
                <a:solidFill>
                  <a:schemeClr val="bg1"/>
                </a:solidFill>
                <a:ea typeface="SimSun" charset="0"/>
                <a:cs typeface="SimSun" charset="0"/>
              </a:rPr>
              <a:pPr eaLnBrk="1" hangingPunct="1">
                <a:spcBef>
                  <a:spcPct val="50000"/>
                </a:spcBef>
              </a:pPr>
              <a:t>7</a:t>
            </a:fld>
            <a:endParaRPr lang="en-US" altLang="zh-CN" sz="1000" b="1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pic>
        <p:nvPicPr>
          <p:cNvPr id="16391" name="Picture 1033" descr="johnshakespe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6475" y="1266825"/>
            <a:ext cx="432752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60DE143-609B-1F41-9439-9DE44702D6FB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8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18434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Brief History of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Cognitive Crash Dummies in interactive system design</a:t>
            </a:r>
          </a:p>
        </p:txBody>
      </p:sp>
      <p:sp>
        <p:nvSpPr>
          <p:cNvPr id="18435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</a:rPr>
              <a:t>In the beginning, there was </a:t>
            </a:r>
            <a:r>
              <a:rPr lang="en-US" i="1">
                <a:latin typeface="Arial" charset="0"/>
                <a:ea typeface="ＭＳ Ｐゴシック" charset="0"/>
              </a:rPr>
              <a:t>The Psychology of Human-Computer Interaction</a:t>
            </a:r>
            <a:r>
              <a:rPr lang="en-US">
                <a:latin typeface="Arial" charset="0"/>
                <a:ea typeface="ＭＳ Ｐゴシック" charset="0"/>
              </a:rPr>
              <a:t> (Card, Moran &amp; Newell, 1983)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Coined the phrase that became the name of the field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Presented modeling frameworks for predictive models to evaluate and guide design</a:t>
            </a:r>
          </a:p>
          <a:p>
            <a:pPr lvl="1"/>
            <a:r>
              <a:rPr lang="en-US">
                <a:latin typeface="Arial" charset="0"/>
                <a:cs typeface="Arial" charset="0"/>
              </a:rPr>
              <a:t>They called these models (GOMS and KLM) </a:t>
            </a:r>
            <a:r>
              <a:rPr lang="ja-JP" altLang="en-US">
                <a:latin typeface="Arial" charset="0"/>
                <a:cs typeface="Arial" charset="0"/>
              </a:rPr>
              <a:t>“</a:t>
            </a:r>
            <a:r>
              <a:rPr lang="en-US" altLang="ja-JP">
                <a:latin typeface="Arial" charset="0"/>
                <a:cs typeface="Arial" charset="0"/>
              </a:rPr>
              <a:t>Engineering models</a:t>
            </a:r>
            <a:r>
              <a:rPr lang="ja-JP" altLang="en-US">
                <a:latin typeface="Arial" charset="0"/>
                <a:cs typeface="Arial" charset="0"/>
              </a:rPr>
              <a:t>”</a:t>
            </a:r>
            <a:r>
              <a:rPr lang="en-US" altLang="ja-JP">
                <a:latin typeface="Arial" charset="0"/>
                <a:cs typeface="Arial" charset="0"/>
              </a:rPr>
              <a:t> of human performance</a:t>
            </a: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37729BC-7020-4041-8871-7951971BDE89}" type="slidenum">
              <a:rPr lang="en-US" altLang="zh-CN" sz="1000">
                <a:solidFill>
                  <a:schemeClr val="bg1"/>
                </a:solidFill>
                <a:ea typeface="SimSun" charset="0"/>
                <a:cs typeface="SimSun" charset="0"/>
              </a:rPr>
              <a:pPr/>
              <a:t>9</a:t>
            </a:fld>
            <a:endParaRPr lang="en-US" altLang="zh-CN" sz="1000">
              <a:solidFill>
                <a:schemeClr val="bg1"/>
              </a:solidFill>
              <a:ea typeface="SimSun" charset="0"/>
              <a:cs typeface="SimSun" charset="0"/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>
                <a:latin typeface="Tahoma" charset="0"/>
                <a:ea typeface="ＭＳ Ｐゴシック" charset="0"/>
                <a:cs typeface="ＭＳ Ｐゴシック" charset="0"/>
              </a:rPr>
              <a:t>Characteristics of</a:t>
            </a:r>
            <a:br>
              <a:rPr lang="en-US" sz="220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 sz="2200">
                <a:latin typeface="Tahoma" charset="0"/>
                <a:ea typeface="ＭＳ Ｐゴシック" charset="0"/>
                <a:cs typeface="ＭＳ Ｐゴシック" charset="0"/>
              </a:rPr>
              <a:t>Cognitive Crash Dummies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>
                <a:latin typeface="Arial" charset="0"/>
                <a:ea typeface="ＭＳ Ｐゴシック" charset="0"/>
              </a:rPr>
              <a:t>A priori</a:t>
            </a:r>
            <a:r>
              <a:rPr lang="en-US">
                <a:latin typeface="Arial" charset="0"/>
                <a:ea typeface="ＭＳ Ｐゴシック" charset="0"/>
              </a:rPr>
              <a:t> quantitative predictions of human performance</a:t>
            </a:r>
          </a:p>
          <a:p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</a:rPr>
              <a:t>Learnable and usable by system designers</a:t>
            </a:r>
          </a:p>
          <a:p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</a:rPr>
              <a:t>Cover total tasks</a:t>
            </a:r>
          </a:p>
          <a:p>
            <a:pPr>
              <a:buFont typeface="Wingdings" charset="0"/>
              <a:buNone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BMbackground">
  <a:themeElements>
    <a:clrScheme name="">
      <a:dk1>
        <a:srgbClr val="000000"/>
      </a:dk1>
      <a:lt1>
        <a:srgbClr val="FFFFFF"/>
      </a:lt1>
      <a:dk2>
        <a:srgbClr val="808080"/>
      </a:dk2>
      <a:lt2>
        <a:srgbClr val="CCCCFF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7889FB"/>
      </a:hlink>
      <a:folHlink>
        <a:srgbClr val="D18213"/>
      </a:folHlink>
    </a:clrScheme>
    <a:fontScheme name="IBMbackground">
      <a:majorFont>
        <a:latin typeface="Tahoma"/>
        <a:ea typeface="ＭＳ Ｐゴシック"/>
        <a:cs typeface="ＭＳ Ｐゴシック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IBMbackground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background 2">
        <a:dk1>
          <a:srgbClr val="000000"/>
        </a:dk1>
        <a:lt1>
          <a:srgbClr val="FFFFFF"/>
        </a:lt1>
        <a:dk2>
          <a:srgbClr val="808080"/>
        </a:dk2>
        <a:lt2>
          <a:srgbClr val="CCCCFF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background 3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2004:Templates:My Templates:IBMblackBackground.pot</Template>
  <TotalTime>4013</TotalTime>
  <Words>4634</Words>
  <Application>Microsoft Macintosh PowerPoint</Application>
  <PresentationFormat>On-screen Show (4:3)</PresentationFormat>
  <Paragraphs>630</Paragraphs>
  <Slides>69</Slides>
  <Notes>69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IBMbackground</vt:lpstr>
      <vt:lpstr>Chart</vt:lpstr>
      <vt:lpstr>Cognitive Crash Dummies: Predictive Human Performance Modeling for Interactive System Design</vt:lpstr>
      <vt:lpstr>Who’s here?</vt:lpstr>
      <vt:lpstr>Agenda of this workshop</vt:lpstr>
      <vt:lpstr>Agenda of this workshop</vt:lpstr>
      <vt:lpstr>What is predictive human performance modeling?</vt:lpstr>
      <vt:lpstr>Uses of human performance models in interactive system design</vt:lpstr>
      <vt:lpstr>Uses of human performance models in interactive system design, aka Cognitive Crash Dummies</vt:lpstr>
      <vt:lpstr>Brief History of Cognitive Crash Dummies in interactive system design</vt:lpstr>
      <vt:lpstr>Characteristics of Cognitive Crash Dummies</vt:lpstr>
      <vt:lpstr>Characteristics of Cognitive Crash Dummies</vt:lpstr>
      <vt:lpstr>Predicting efficiency of interactive systems</vt:lpstr>
      <vt:lpstr>Predicting efficiency of interactive systems</vt:lpstr>
      <vt:lpstr>Agenda of this workshop</vt:lpstr>
      <vt:lpstr>Introduction to CogTool</vt:lpstr>
      <vt:lpstr>Problems with Constructing a KLM by hand: Pre CogTool</vt:lpstr>
      <vt:lpstr>CogTool</vt:lpstr>
      <vt:lpstr>UI designers can use the visualization to extract design recommendations (John, 2011)</vt:lpstr>
      <vt:lpstr>Three ways to build prototypes</vt:lpstr>
      <vt:lpstr>Sketch design ideas &amp; import the sketches</vt:lpstr>
      <vt:lpstr>Use interactive widgets on a blank canvas</vt:lpstr>
      <vt:lpstr>Import from HTML: File &gt; Import Design from HTML…</vt:lpstr>
      <vt:lpstr>Automatically from Legacy Systems (Swearngin, et. al, 2012)</vt:lpstr>
      <vt:lpstr>Agenda of this workshop</vt:lpstr>
      <vt:lpstr>Hands-on CogTool Course</vt:lpstr>
      <vt:lpstr>CogTool Resources</vt:lpstr>
      <vt:lpstr>CogTool Sources</vt:lpstr>
      <vt:lpstr>CogTool discussions</vt:lpstr>
      <vt:lpstr>Interfaces and Task: Collaborative Shopping (CollaborativeShopping_TaskInstructions.pdf)</vt:lpstr>
      <vt:lpstr>The task: Google Notebook method - Screen 1</vt:lpstr>
      <vt:lpstr>The task: Google Notebook method - Screen 2</vt:lpstr>
      <vt:lpstr>The task: Google Notebook method - Screen 3</vt:lpstr>
      <vt:lpstr>The task: Google Notebook method - Screen 4</vt:lpstr>
      <vt:lpstr>The task: Google Notebook method - End of Task</vt:lpstr>
      <vt:lpstr>Creating CogTool models</vt:lpstr>
      <vt:lpstr>Open CogTool</vt:lpstr>
      <vt:lpstr>Create a new project</vt:lpstr>
      <vt:lpstr>Ready to start mocking up the interface</vt:lpstr>
      <vt:lpstr>Creating the Prototype of the Design</vt:lpstr>
      <vt:lpstr>Making a storyboard of the Google Notebook interface Creating the frames</vt:lpstr>
      <vt:lpstr>Making a storyboard of the Google Notebook interface Drawing transitions in the Design window</vt:lpstr>
      <vt:lpstr>Making predictions about the Google Notebook interface Demonstrating a task &amp; computing</vt:lpstr>
      <vt:lpstr>Making predictions about the Google Notebook interface Exploring the visualization</vt:lpstr>
      <vt:lpstr>Now you create the models for GMail and WetPaint</vt:lpstr>
      <vt:lpstr>Visualization of Google Notebook and GMail</vt:lpstr>
      <vt:lpstr>A completed comparison of the interfaces</vt:lpstr>
      <vt:lpstr>Agenda of this workshop</vt:lpstr>
      <vt:lpstr>Remember when I introduced CogTool?</vt:lpstr>
      <vt:lpstr>Reducing the cost of modeling so it can be a practical tool</vt:lpstr>
      <vt:lpstr>New domains beyond office work: Mobile Aps</vt:lpstr>
      <vt:lpstr>Cellphones (John &amp; Suzuki, 2009) </vt:lpstr>
      <vt:lpstr>Cellphones CogTool “out-of-the-box” predicted skilled performance quite well</vt:lpstr>
      <vt:lpstr>Driving with  In-Vehicle Information Devices (John &amp; Salvucci, 2005)</vt:lpstr>
      <vt:lpstr>Distract-R</vt:lpstr>
      <vt:lpstr>Flight Deck Design</vt:lpstr>
      <vt:lpstr>Human performance data on a suite of benchmark tasks (GMU, Ricardo Prada)</vt:lpstr>
      <vt:lpstr>Time investment in modeling</vt:lpstr>
      <vt:lpstr>Accuracy of models</vt:lpstr>
      <vt:lpstr>10% difference. Sounds pretty good for an hour’s worth of work</vt:lpstr>
      <vt:lpstr>All of the preceding can already be done with CogTool1</vt:lpstr>
      <vt:lpstr>Other measures besides task execution time of skilled users</vt:lpstr>
      <vt:lpstr>Keystroke-Level Energy Modeling (Luo &amp; Siewiorek, 2007)</vt:lpstr>
      <vt:lpstr>Predicting Exploratory Behavior</vt:lpstr>
      <vt:lpstr>CogTool-Explorer puts Information Foraging under the hood (Teo, John &amp; Blackmon, CHI 2012)</vt:lpstr>
      <vt:lpstr>Consider the task of finding information about “canon law”</vt:lpstr>
      <vt:lpstr>Example Run of CogTool-Explorer</vt:lpstr>
      <vt:lpstr>Effect of target position (left or right column)</vt:lpstr>
      <vt:lpstr>CogTool-Explorer can identify hard and easy tasks (Teo, John &amp; Blackmon, 2012; John, et al., 2013)</vt:lpstr>
      <vt:lpstr>My hopes for this course (same as the goals of the CogTool research program)</vt:lpstr>
      <vt:lpstr>   Any questions?      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Crash Dummies: Predictive Human Performance Modeling for Interactive System Design</dc:title>
  <dc:creator>Bonnie John</dc:creator>
  <cp:lastModifiedBy>Bonnie John</cp:lastModifiedBy>
  <cp:revision>166</cp:revision>
  <cp:lastPrinted>2013-02-17T18:15:40Z</cp:lastPrinted>
  <dcterms:created xsi:type="dcterms:W3CDTF">2011-02-14T21:13:52Z</dcterms:created>
  <dcterms:modified xsi:type="dcterms:W3CDTF">2014-03-19T18:25:11Z</dcterms:modified>
</cp:coreProperties>
</file>